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355" r:id="rId3"/>
    <p:sldId id="297" r:id="rId4"/>
    <p:sldId id="348" r:id="rId5"/>
    <p:sldId id="356" r:id="rId6"/>
    <p:sldId id="357" r:id="rId7"/>
    <p:sldId id="351" r:id="rId8"/>
    <p:sldId id="358" r:id="rId9"/>
    <p:sldId id="365" r:id="rId10"/>
    <p:sldId id="361" r:id="rId11"/>
    <p:sldId id="362" r:id="rId12"/>
    <p:sldId id="363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67" r:id="rId23"/>
    <p:sldId id="368" r:id="rId24"/>
    <p:sldId id="369" r:id="rId25"/>
    <p:sldId id="349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B8C8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1pPr>
    <a:lvl2pPr marL="0" marR="0" indent="22860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B8C8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2pPr>
    <a:lvl3pPr marL="0" marR="0" indent="45720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B8C8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3pPr>
    <a:lvl4pPr marL="0" marR="0" indent="68580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B8C8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4pPr>
    <a:lvl5pPr marL="0" marR="0" indent="91440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B8C8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5pPr>
    <a:lvl6pPr marL="0" marR="0" indent="114300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B8C8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6pPr>
    <a:lvl7pPr marL="0" marR="0" indent="137160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B8C8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7pPr>
    <a:lvl8pPr marL="0" marR="0" indent="160020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B8C8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8pPr>
    <a:lvl9pPr marL="0" marR="0" indent="1828800" algn="l" defTabSz="8255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B8C8C"/>
        </a:solidFill>
        <a:effectLst/>
        <a:uFillTx/>
        <a:latin typeface="Source Sans Pro Regular"/>
        <a:ea typeface="Source Sans Pro Regular"/>
        <a:cs typeface="Source Sans Pro Regular"/>
        <a:sym typeface="Source Sans Pr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4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KoPub돋움체_Pro Bold"/>
          <a:ea typeface="KoPub돋움체_Pro Bold"/>
          <a:cs typeface="KoPub돋움체_Pro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635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KoPub돋움체_Pro Bold"/>
          <a:ea typeface="KoPub돋움체_Pro Bold"/>
          <a:cs typeface="KoPub돋움체_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635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KoPub돋움체_Pro Bold"/>
          <a:ea typeface="KoPub돋움체_Pro Bold"/>
          <a:cs typeface="KoPub돋움체_Pr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KoPub돋움체_Pro Bold"/>
          <a:ea typeface="KoPub돋움체_Pro Bold"/>
          <a:cs typeface="KoPub돋움체_Pr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889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KoPub돋움체_Pro Bold"/>
          <a:ea typeface="KoPub돋움체_Pro Bold"/>
          <a:cs typeface="KoPub돋움체_Pr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2"/>
    <p:restoredTop sz="94663"/>
  </p:normalViewPr>
  <p:slideViewPr>
    <p:cSldViewPr snapToGrid="0" snapToObjects="1">
      <p:cViewPr>
        <p:scale>
          <a:sx n="33" d="100"/>
          <a:sy n="33" d="100"/>
        </p:scale>
        <p:origin x="1416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/>
              <a:t>Drags per cigarette (n=50)</a:t>
            </a:r>
            <a:endParaRPr lang="ko-KR" sz="4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Sheet1!$E$2:$E$16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5</c:v>
                </c:pt>
                <c:pt idx="7">
                  <c:v>4</c:v>
                </c:pt>
                <c:pt idx="8">
                  <c:v>6</c:v>
                </c:pt>
                <c:pt idx="9">
                  <c:v>12</c:v>
                </c:pt>
                <c:pt idx="10">
                  <c:v>8</c:v>
                </c:pt>
                <c:pt idx="11">
                  <c:v>7</c:v>
                </c:pt>
                <c:pt idx="12">
                  <c:v>3</c:v>
                </c:pt>
                <c:pt idx="13">
                  <c:v>2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0A-AD44-B174-66E2F4A68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445696"/>
        <c:axId val="28043920"/>
      </c:barChart>
      <c:catAx>
        <c:axId val="304456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043920"/>
        <c:crosses val="autoZero"/>
        <c:auto val="1"/>
        <c:lblAlgn val="ctr"/>
        <c:lblOffset val="100"/>
        <c:noMultiLvlLbl val="0"/>
      </c:catAx>
      <c:valAx>
        <c:axId val="2804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44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Sheet1!$B$2:$B$40</cx:f>
        <cx:lvl ptCount="39" formatCode="G/표준">
          <cx:pt idx="0">147.61000000000001</cx:pt>
          <cx:pt idx="1">132.75999999999999</cx:pt>
          <cx:pt idx="2">135.21000000000001</cx:pt>
          <cx:pt idx="3">165.80000000000001</cx:pt>
          <cx:pt idx="4">210.30000000000001</cx:pt>
          <cx:pt idx="5">110</cx:pt>
          <cx:pt idx="6">147.22999999999999</cx:pt>
          <cx:pt idx="7">167.22999999999999</cx:pt>
          <cx:pt idx="8">212.40000000000001</cx:pt>
          <cx:pt idx="9">111.46128739130319</cx:pt>
          <cx:pt idx="10">156.30000000000001</cx:pt>
          <cx:pt idx="11">176.40000000000001</cx:pt>
          <cx:pt idx="12">186.5</cx:pt>
          <cx:pt idx="13">198.69999999999999</cx:pt>
          <cx:pt idx="14">201.30000000000001</cx:pt>
          <cx:pt idx="15">167.59999999999999</cx:pt>
          <cx:pt idx="16">154.30000000000001</cx:pt>
          <cx:pt idx="17">186.5</cx:pt>
          <cx:pt idx="18">165.40000000000001</cx:pt>
          <cx:pt idx="19">157.40000000000001</cx:pt>
          <cx:pt idx="20">176.40000000000001</cx:pt>
          <cx:pt idx="21">176.5</cx:pt>
          <cx:pt idx="22">165.40000000000001</cx:pt>
          <cx:pt idx="23">162.30000000000001</cx:pt>
          <cx:pt idx="24">80</cx:pt>
          <cx:pt idx="25">162.85716053368344</cx:pt>
          <cx:pt idx="26">170.47244260516931</cx:pt>
          <cx:pt idx="27">170.50611031889474</cx:pt>
          <cx:pt idx="28">176.14755141412371</cx:pt>
          <cx:pt idx="29">170.50285951337</cx:pt>
          <cx:pt idx="30">177.49671330202179</cx:pt>
          <cx:pt idx="31">176.25097528542659</cx:pt>
          <cx:pt idx="32">185.10698964371699</cx:pt>
          <cx:pt idx="33">183.26208449477838</cx:pt>
          <cx:pt idx="34">188.40489954729333</cx:pt>
          <cx:pt idx="35">85.585039838456538</cx:pt>
          <cx:pt idx="36">183.6829640946375</cx:pt>
          <cx:pt idx="37">196.32109369318258</cx:pt>
          <cx:pt idx="38">192.49192802442863</cx:pt>
        </cx:lvl>
      </cx:numDim>
    </cx:data>
  </cx:chartData>
  <cx:chart>
    <cx:title pos="t" align="ctr" overlay="0">
      <cx:tx>
        <cx:rich>
          <a:bodyPr rot="0" spcFirstLastPara="1" vertOverflow="ellipsis" vert="horz" wrap="square" lIns="38100" tIns="19050" rIns="38100" bIns="19050" anchor="ctr" anchorCtr="1" compatLnSpc="0"/>
          <a:lstStyle/>
          <a:p>
            <a:pPr algn="ctr" rtl="0">
              <a:defRPr sz="4000" b="0" i="0" u="none" strike="noStrike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</a:rPr>
              <a:t>Total smoking time (s) (n=50)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cx:rich>
      </cx:tx>
    </cx:title>
    <cx:plotArea>
      <cx:plotAreaRegion>
        <cx:series layoutId="clusteredColumn" uniqueId="{D4E175A2-30A4-D447-A93C-D77F1CDEFE2E}">
          <cx:dataId val="0"/>
          <cx:layoutPr>
            <cx:binning intervalClosed="r">
              <cx:binSize val="10"/>
            </cx:binning>
          </cx:layoutPr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2000">
                <a:solidFill>
                  <a:schemeClr val="bg1">
                    <a:lumMod val="50000"/>
                  </a:schemeClr>
                </a:solidFill>
              </a:defRPr>
            </a:pPr>
            <a:endParaRPr lang="ko-KR" altLang="en-US" sz="2000" b="0" i="0" u="none" strike="noStrike" baseline="0">
              <a:solidFill>
                <a:schemeClr val="bg1">
                  <a:lumMod val="50000"/>
                </a:schemeClr>
              </a:solidFill>
              <a:latin typeface="Source Sans Pro"/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pPr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5" name="Shape 5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06970" latinLnBrk="0">
      <a:defRPr sz="2200">
        <a:latin typeface="+mj-lt"/>
        <a:ea typeface="+mj-ea"/>
        <a:cs typeface="+mj-cs"/>
        <a:sym typeface="KoPub돋움체_Pro Light"/>
      </a:defRPr>
    </a:lvl1pPr>
    <a:lvl2pPr indent="228600" defTabSz="1806970" latinLnBrk="0">
      <a:defRPr sz="2200">
        <a:latin typeface="+mj-lt"/>
        <a:ea typeface="+mj-ea"/>
        <a:cs typeface="+mj-cs"/>
        <a:sym typeface="KoPub돋움체_Pro Light"/>
      </a:defRPr>
    </a:lvl2pPr>
    <a:lvl3pPr indent="457200" defTabSz="1806970" latinLnBrk="0">
      <a:defRPr sz="2200">
        <a:latin typeface="+mj-lt"/>
        <a:ea typeface="+mj-ea"/>
        <a:cs typeface="+mj-cs"/>
        <a:sym typeface="KoPub돋움체_Pro Light"/>
      </a:defRPr>
    </a:lvl3pPr>
    <a:lvl4pPr indent="685800" defTabSz="1806970" latinLnBrk="0">
      <a:defRPr sz="2200">
        <a:latin typeface="+mj-lt"/>
        <a:ea typeface="+mj-ea"/>
        <a:cs typeface="+mj-cs"/>
        <a:sym typeface="KoPub돋움체_Pro Light"/>
      </a:defRPr>
    </a:lvl4pPr>
    <a:lvl5pPr indent="914400" defTabSz="1806970" latinLnBrk="0">
      <a:defRPr sz="2200">
        <a:latin typeface="+mj-lt"/>
        <a:ea typeface="+mj-ea"/>
        <a:cs typeface="+mj-cs"/>
        <a:sym typeface="KoPub돋움체_Pro Light"/>
      </a:defRPr>
    </a:lvl5pPr>
    <a:lvl6pPr indent="1143000" defTabSz="1806970" latinLnBrk="0">
      <a:defRPr sz="2200">
        <a:latin typeface="+mj-lt"/>
        <a:ea typeface="+mj-ea"/>
        <a:cs typeface="+mj-cs"/>
        <a:sym typeface="KoPub돋움체_Pro Light"/>
      </a:defRPr>
    </a:lvl6pPr>
    <a:lvl7pPr indent="1371600" defTabSz="1806970" latinLnBrk="0">
      <a:defRPr sz="2200">
        <a:latin typeface="+mj-lt"/>
        <a:ea typeface="+mj-ea"/>
        <a:cs typeface="+mj-cs"/>
        <a:sym typeface="KoPub돋움체_Pro Light"/>
      </a:defRPr>
    </a:lvl7pPr>
    <a:lvl8pPr indent="1600200" defTabSz="1806970" latinLnBrk="0">
      <a:defRPr sz="2200">
        <a:latin typeface="+mj-lt"/>
        <a:ea typeface="+mj-ea"/>
        <a:cs typeface="+mj-cs"/>
        <a:sym typeface="KoPub돋움체_Pro Light"/>
      </a:defRPr>
    </a:lvl8pPr>
    <a:lvl9pPr indent="1828800" defTabSz="1806970" latinLnBrk="0">
      <a:defRPr sz="2200">
        <a:latin typeface="+mj-lt"/>
        <a:ea typeface="+mj-ea"/>
        <a:cs typeface="+mj-cs"/>
        <a:sym typeface="KoPub돋움체_Pro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63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56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877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857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672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602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행 사이 선 굵게</a:t>
            </a:r>
          </a:p>
        </p:txBody>
      </p:sp>
    </p:spTree>
    <p:extLst>
      <p:ext uri="{BB962C8B-B14F-4D97-AF65-F5344CB8AC3E}">
        <p14:creationId xmlns:p14="http://schemas.microsoft.com/office/powerpoint/2010/main" val="3853781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069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2</a:t>
            </a:r>
            <a:r>
              <a:rPr kumimoji="1" lang="ko-KR" altLang="en-US" dirty="0"/>
              <a:t>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행 사이 선 굵게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132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1.</a:t>
            </a:r>
            <a:r>
              <a:rPr lang="ko-KR" altLang="en-US" sz="2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안드로이드에 대해 기초부터 이해하고 개발을 시작해야 한다</a:t>
            </a:r>
            <a:r>
              <a:rPr lang="en-US" altLang="ko-KR" sz="2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.</a:t>
            </a:r>
          </a:p>
          <a:p>
            <a:r>
              <a:rPr kumimoji="1" lang="en-US" altLang="ko-KR" dirty="0"/>
              <a:t>4</a:t>
            </a:r>
            <a:r>
              <a:rPr kumimoji="1" lang="ko-KR" altLang="en-US" dirty="0"/>
              <a:t>대 컴포넌트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Activity, Service, Broadcast receiver, Content provider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limkydev.tistory.com</a:t>
            </a:r>
            <a:r>
              <a:rPr kumimoji="1" lang="en-US" altLang="ko-KR" dirty="0"/>
              <a:t>/31</a:t>
            </a:r>
          </a:p>
          <a:p>
            <a:r>
              <a:rPr lang="en-US" altLang="ko-KR" sz="2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2.</a:t>
            </a:r>
            <a:r>
              <a:rPr lang="ko-KR" altLang="en-US" sz="2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역할 분담을 최대한 독립적으로 해야한다</a:t>
            </a:r>
            <a:r>
              <a:rPr lang="en-US" altLang="ko-KR" sz="2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.</a:t>
            </a:r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39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ea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제목 텍스트"/>
          <p:cNvSpPr txBox="1">
            <a:spLocks noGrp="1"/>
          </p:cNvSpPr>
          <p:nvPr>
            <p:ph type="title"/>
          </p:nvPr>
        </p:nvSpPr>
        <p:spPr>
          <a:xfrm>
            <a:off x="9334500" y="6412245"/>
            <a:ext cx="5715000" cy="1397001"/>
          </a:xfrm>
          <a:prstGeom prst="rect">
            <a:avLst/>
          </a:prstGeom>
        </p:spPr>
        <p:txBody>
          <a:bodyPr/>
          <a:lstStyle>
            <a:lvl1pPr algn="ctr" defTabSz="2017583">
              <a:lnSpc>
                <a:spcPct val="110000"/>
              </a:lnSpc>
              <a:defRPr sz="9300" b="1" spc="195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/>
              <a:t>제목 텍스트</a:t>
            </a:r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제목 텍스트"/>
          <p:cNvSpPr txBox="1">
            <a:spLocks noGrp="1"/>
          </p:cNvSpPr>
          <p:nvPr>
            <p:ph type="title"/>
          </p:nvPr>
        </p:nvSpPr>
        <p:spPr>
          <a:xfrm>
            <a:off x="3302000" y="2604885"/>
            <a:ext cx="17780000" cy="2032001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9000">
                <a:solidFill>
                  <a:srgbClr val="041320"/>
                </a:solidFill>
                <a:latin typeface="+mj-lt"/>
                <a:ea typeface="+mn-ea"/>
                <a:cs typeface="+mn-cs"/>
                <a:sym typeface="Lato Hairline"/>
              </a:defRPr>
            </a:lvl1pPr>
          </a:lstStyle>
          <a:p>
            <a:r>
              <a:rPr dirty="0"/>
              <a:t>제목 텍스트</a:t>
            </a:r>
          </a:p>
        </p:txBody>
      </p:sp>
      <p:sp>
        <p:nvSpPr>
          <p:cNvPr id="169" name="member"/>
          <p:cNvSpPr txBox="1">
            <a:spLocks noGrp="1"/>
          </p:cNvSpPr>
          <p:nvPr>
            <p:ph type="body" sz="quarter" idx="13"/>
          </p:nvPr>
        </p:nvSpPr>
        <p:spPr>
          <a:xfrm>
            <a:off x="8548861" y="3296640"/>
            <a:ext cx="7413681" cy="287602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017583">
              <a:lnSpc>
                <a:spcPct val="110000"/>
              </a:lnSpc>
              <a:buSzTx/>
              <a:buFontTx/>
              <a:buNone/>
              <a:defRPr sz="16000" spc="159">
                <a:solidFill>
                  <a:schemeClr val="accent1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member</a:t>
            </a:r>
          </a:p>
        </p:txBody>
      </p:sp>
      <p:sp>
        <p:nvSpPr>
          <p:cNvPr id="18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0093173" y="797819"/>
            <a:ext cx="1326929" cy="483476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내용 개체 틀 2"/>
          <p:cNvSpPr>
            <a:spLocks noGrp="1"/>
          </p:cNvSpPr>
          <p:nvPr>
            <p:ph sz="quarter" idx="29"/>
          </p:nvPr>
        </p:nvSpPr>
        <p:spPr>
          <a:xfrm>
            <a:off x="4005263" y="7167563"/>
            <a:ext cx="2520000" cy="682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0"/>
          </p:nvPr>
        </p:nvSpPr>
        <p:spPr>
          <a:xfrm>
            <a:off x="10931524" y="7167563"/>
            <a:ext cx="2520000" cy="682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31"/>
          </p:nvPr>
        </p:nvSpPr>
        <p:spPr>
          <a:xfrm>
            <a:off x="17845088" y="7167563"/>
            <a:ext cx="2520000" cy="68262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32"/>
          </p:nvPr>
        </p:nvSpPr>
        <p:spPr>
          <a:xfrm>
            <a:off x="3419475" y="8883649"/>
            <a:ext cx="1512000" cy="504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 i="0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33"/>
          </p:nvPr>
        </p:nvSpPr>
        <p:spPr>
          <a:xfrm>
            <a:off x="5800724" y="8883649"/>
            <a:ext cx="1512000" cy="504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 i="0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34"/>
          </p:nvPr>
        </p:nvSpPr>
        <p:spPr>
          <a:xfrm>
            <a:off x="10333038" y="8883649"/>
            <a:ext cx="1512000" cy="504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 i="0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15" name="내용 개체 틀 14"/>
          <p:cNvSpPr>
            <a:spLocks noGrp="1"/>
          </p:cNvSpPr>
          <p:nvPr>
            <p:ph sz="quarter" idx="35"/>
          </p:nvPr>
        </p:nvSpPr>
        <p:spPr>
          <a:xfrm>
            <a:off x="12712699" y="8883649"/>
            <a:ext cx="1512000" cy="504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 i="0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17" name="내용 개체 틀 16"/>
          <p:cNvSpPr>
            <a:spLocks noGrp="1"/>
          </p:cNvSpPr>
          <p:nvPr>
            <p:ph sz="quarter" idx="36"/>
          </p:nvPr>
        </p:nvSpPr>
        <p:spPr>
          <a:xfrm>
            <a:off x="17246600" y="8883649"/>
            <a:ext cx="1512000" cy="504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 i="0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37"/>
          </p:nvPr>
        </p:nvSpPr>
        <p:spPr>
          <a:xfrm>
            <a:off x="19626262" y="8883649"/>
            <a:ext cx="1512000" cy="504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 i="0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38"/>
          </p:nvPr>
        </p:nvSpPr>
        <p:spPr>
          <a:xfrm>
            <a:off x="3225799" y="9617075"/>
            <a:ext cx="1908000" cy="1651000"/>
          </a:xfr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23" name="내용 개체 틀 22"/>
          <p:cNvSpPr>
            <a:spLocks noGrp="1"/>
          </p:cNvSpPr>
          <p:nvPr>
            <p:ph sz="quarter" idx="39"/>
          </p:nvPr>
        </p:nvSpPr>
        <p:spPr>
          <a:xfrm>
            <a:off x="5605463" y="9617075"/>
            <a:ext cx="1908000" cy="1651000"/>
          </a:xfr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25" name="내용 개체 틀 24"/>
          <p:cNvSpPr>
            <a:spLocks noGrp="1"/>
          </p:cNvSpPr>
          <p:nvPr>
            <p:ph sz="quarter" idx="40"/>
          </p:nvPr>
        </p:nvSpPr>
        <p:spPr>
          <a:xfrm>
            <a:off x="10137774" y="9617075"/>
            <a:ext cx="1908000" cy="1651000"/>
          </a:xfr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27" name="내용 개체 틀 26"/>
          <p:cNvSpPr>
            <a:spLocks noGrp="1"/>
          </p:cNvSpPr>
          <p:nvPr>
            <p:ph sz="quarter" idx="41"/>
          </p:nvPr>
        </p:nvSpPr>
        <p:spPr>
          <a:xfrm>
            <a:off x="12519024" y="9617075"/>
            <a:ext cx="1908000" cy="1651000"/>
          </a:xfr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  <p:sp>
        <p:nvSpPr>
          <p:cNvPr id="29" name="내용 개체 틀 28"/>
          <p:cNvSpPr>
            <a:spLocks noGrp="1"/>
          </p:cNvSpPr>
          <p:nvPr>
            <p:ph sz="quarter" idx="42"/>
          </p:nvPr>
        </p:nvSpPr>
        <p:spPr>
          <a:xfrm>
            <a:off x="17051338" y="9617075"/>
            <a:ext cx="1908000" cy="1651000"/>
          </a:xfr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kumimoji="1" lang="ko-KR" altLang="en-US" dirty="0"/>
              <a:t>마스터 </a:t>
            </a:r>
          </a:p>
        </p:txBody>
      </p:sp>
      <p:sp>
        <p:nvSpPr>
          <p:cNvPr id="31" name="내용 개체 틀 30"/>
          <p:cNvSpPr>
            <a:spLocks noGrp="1"/>
          </p:cNvSpPr>
          <p:nvPr>
            <p:ph sz="quarter" idx="43"/>
          </p:nvPr>
        </p:nvSpPr>
        <p:spPr>
          <a:xfrm>
            <a:off x="19431000" y="9617075"/>
            <a:ext cx="1908000" cy="1651000"/>
          </a:xfr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kumimoji="1" lang="ko-KR" altLang="en-US" dirty="0"/>
              <a:t>마스터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_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028215" y="8650376"/>
            <a:ext cx="6985000" cy="381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  <a:lvl2pPr marL="0" indent="228603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2pPr>
            <a:lvl3pPr marL="0" indent="457206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3pPr>
            <a:lvl4pPr marL="0" indent="685809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4pPr>
            <a:lvl5pPr marL="0" indent="914411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5" name="제목 텍스트"/>
          <p:cNvSpPr txBox="1">
            <a:spLocks noGrp="1"/>
          </p:cNvSpPr>
          <p:nvPr>
            <p:ph type="title"/>
          </p:nvPr>
        </p:nvSpPr>
        <p:spPr>
          <a:xfrm>
            <a:off x="1436161" y="3935381"/>
            <a:ext cx="5715000" cy="3810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12000">
                <a:solidFill>
                  <a:srgbClr val="041320"/>
                </a:solidFill>
                <a:latin typeface="+mj-lt"/>
                <a:ea typeface="+mn-ea"/>
                <a:cs typeface="+mn-cs"/>
                <a:sym typeface="Source Sans Pro Bold"/>
              </a:defRPr>
            </a:lvl1pPr>
          </a:lstStyle>
          <a:p>
            <a:endParaRPr dirty="0"/>
          </a:p>
        </p:txBody>
      </p:sp>
      <p:sp>
        <p:nvSpPr>
          <p:cNvPr id="857" name="이미지"/>
          <p:cNvSpPr>
            <a:spLocks noGrp="1"/>
          </p:cNvSpPr>
          <p:nvPr>
            <p:ph type="pic" sz="quarter" idx="13"/>
          </p:nvPr>
        </p:nvSpPr>
        <p:spPr>
          <a:xfrm>
            <a:off x="19431045" y="3059120"/>
            <a:ext cx="3222683" cy="3785387"/>
          </a:xfrm>
          <a:prstGeom prst="roundRect">
            <a:avLst>
              <a:gd name="adj" fmla="val 13680"/>
            </a:avLst>
          </a:prstGeom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858" name="fast"/>
          <p:cNvSpPr txBox="1">
            <a:spLocks noGrp="1"/>
          </p:cNvSpPr>
          <p:nvPr>
            <p:ph type="body" sz="quarter" idx="14"/>
          </p:nvPr>
        </p:nvSpPr>
        <p:spPr>
          <a:xfrm>
            <a:off x="190886" y="5679594"/>
            <a:ext cx="4636767" cy="355313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017609">
              <a:lnSpc>
                <a:spcPct val="110000"/>
              </a:lnSpc>
              <a:buSzTx/>
              <a:buFontTx/>
              <a:buNone/>
              <a:defRPr sz="20000" spc="200">
                <a:solidFill>
                  <a:schemeClr val="accent1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fast</a:t>
            </a:r>
          </a:p>
        </p:txBody>
      </p:sp>
      <p:sp>
        <p:nvSpPr>
          <p:cNvPr id="860" name="텍스트"/>
          <p:cNvSpPr txBox="1">
            <a:spLocks noGrp="1"/>
          </p:cNvSpPr>
          <p:nvPr>
            <p:ph type="body" sz="quarter" idx="16"/>
          </p:nvPr>
        </p:nvSpPr>
        <p:spPr>
          <a:xfrm>
            <a:off x="9978060" y="5808403"/>
            <a:ext cx="168447" cy="676214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863" name="텍스트"/>
          <p:cNvSpPr txBox="1">
            <a:spLocks noGrp="1"/>
          </p:cNvSpPr>
          <p:nvPr>
            <p:ph type="body" sz="quarter" idx="17"/>
          </p:nvPr>
        </p:nvSpPr>
        <p:spPr>
          <a:xfrm>
            <a:off x="9978060" y="6310939"/>
            <a:ext cx="168447" cy="676214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866" name="텍스트"/>
          <p:cNvSpPr txBox="1">
            <a:spLocks noGrp="1"/>
          </p:cNvSpPr>
          <p:nvPr>
            <p:ph type="body" sz="quarter" idx="18"/>
          </p:nvPr>
        </p:nvSpPr>
        <p:spPr>
          <a:xfrm>
            <a:off x="9978060" y="6842480"/>
            <a:ext cx="168447" cy="676214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87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0"/>
          </p:nvPr>
        </p:nvSpPr>
        <p:spPr>
          <a:xfrm>
            <a:off x="9005788" y="5000862"/>
            <a:ext cx="6984000" cy="612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535353"/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9005788" y="7889256"/>
            <a:ext cx="6984000" cy="612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535353"/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5768606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servic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이미지"/>
          <p:cNvSpPr>
            <a:spLocks noGrp="1"/>
          </p:cNvSpPr>
          <p:nvPr>
            <p:ph type="pic" sz="quarter" idx="13"/>
          </p:nvPr>
        </p:nvSpPr>
        <p:spPr>
          <a:xfrm>
            <a:off x="-4102" y="4119324"/>
            <a:ext cx="6094547" cy="971143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383" name="이미지"/>
          <p:cNvSpPr>
            <a:spLocks noGrp="1"/>
          </p:cNvSpPr>
          <p:nvPr>
            <p:ph type="pic" sz="quarter" idx="14"/>
          </p:nvPr>
        </p:nvSpPr>
        <p:spPr>
          <a:xfrm>
            <a:off x="6100453" y="4119324"/>
            <a:ext cx="6094547" cy="971143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384" name="이미지"/>
          <p:cNvSpPr>
            <a:spLocks noGrp="1"/>
          </p:cNvSpPr>
          <p:nvPr>
            <p:ph type="pic" sz="quarter" idx="15"/>
          </p:nvPr>
        </p:nvSpPr>
        <p:spPr>
          <a:xfrm>
            <a:off x="12187822" y="4119324"/>
            <a:ext cx="6094547" cy="971143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5" name="이미지"/>
          <p:cNvSpPr>
            <a:spLocks noGrp="1"/>
          </p:cNvSpPr>
          <p:nvPr>
            <p:ph type="pic" sz="quarter" idx="16"/>
          </p:nvPr>
        </p:nvSpPr>
        <p:spPr>
          <a:xfrm>
            <a:off x="18271757" y="4119324"/>
            <a:ext cx="6094547" cy="971143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0" name="1"/>
          <p:cNvSpPr txBox="1">
            <a:spLocks noGrp="1"/>
          </p:cNvSpPr>
          <p:nvPr>
            <p:ph type="body" sz="quarter" idx="21"/>
          </p:nvPr>
        </p:nvSpPr>
        <p:spPr>
          <a:xfrm>
            <a:off x="944310" y="4427336"/>
            <a:ext cx="980318" cy="20142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2000">
                <a:solidFill>
                  <a:srgbClr val="041320"/>
                </a:solidFill>
                <a:latin typeface="+mj-lt"/>
              </a:defRPr>
            </a:lvl1pPr>
          </a:lstStyle>
          <a:p>
            <a:r>
              <a:t>1</a:t>
            </a:r>
          </a:p>
        </p:txBody>
      </p:sp>
      <p:sp>
        <p:nvSpPr>
          <p:cNvPr id="391" name="2"/>
          <p:cNvSpPr txBox="1">
            <a:spLocks noGrp="1"/>
          </p:cNvSpPr>
          <p:nvPr>
            <p:ph type="body" sz="quarter" idx="22"/>
          </p:nvPr>
        </p:nvSpPr>
        <p:spPr>
          <a:xfrm>
            <a:off x="6997495" y="4427336"/>
            <a:ext cx="980318" cy="20142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2000">
                <a:solidFill>
                  <a:srgbClr val="041320"/>
                </a:solidFill>
                <a:latin typeface="+mj-lt"/>
              </a:defRPr>
            </a:lvl1pPr>
          </a:lstStyle>
          <a:p>
            <a:r>
              <a:t>2</a:t>
            </a:r>
          </a:p>
        </p:txBody>
      </p:sp>
      <p:sp>
        <p:nvSpPr>
          <p:cNvPr id="392" name="3"/>
          <p:cNvSpPr txBox="1">
            <a:spLocks noGrp="1"/>
          </p:cNvSpPr>
          <p:nvPr>
            <p:ph type="body" sz="quarter" idx="23"/>
          </p:nvPr>
        </p:nvSpPr>
        <p:spPr>
          <a:xfrm>
            <a:off x="13041905" y="4427336"/>
            <a:ext cx="980318" cy="20142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2000">
                <a:solidFill>
                  <a:srgbClr val="041320"/>
                </a:solidFill>
                <a:latin typeface="+mj-lt"/>
              </a:defRPr>
            </a:lvl1pPr>
          </a:lstStyle>
          <a:p>
            <a:r>
              <a:t>3</a:t>
            </a:r>
          </a:p>
        </p:txBody>
      </p:sp>
      <p:sp>
        <p:nvSpPr>
          <p:cNvPr id="393" name="4"/>
          <p:cNvSpPr txBox="1">
            <a:spLocks noGrp="1"/>
          </p:cNvSpPr>
          <p:nvPr>
            <p:ph type="body" sz="quarter" idx="24"/>
          </p:nvPr>
        </p:nvSpPr>
        <p:spPr>
          <a:xfrm>
            <a:off x="19137119" y="4427336"/>
            <a:ext cx="980318" cy="20142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2000">
                <a:solidFill>
                  <a:srgbClr val="041320"/>
                </a:solidFill>
                <a:latin typeface="+mj-lt"/>
              </a:defRPr>
            </a:lvl1pPr>
          </a:lstStyle>
          <a:p>
            <a:r>
              <a:t>4</a:t>
            </a:r>
          </a:p>
        </p:txBody>
      </p:sp>
      <p:sp>
        <p:nvSpPr>
          <p:cNvPr id="394" name="Rectangle 4"/>
          <p:cNvSpPr txBox="1">
            <a:spLocks noGrp="1"/>
          </p:cNvSpPr>
          <p:nvPr>
            <p:ph type="body" sz="quarter" idx="25"/>
          </p:nvPr>
        </p:nvSpPr>
        <p:spPr>
          <a:xfrm>
            <a:off x="1036481" y="7451415"/>
            <a:ext cx="4464000" cy="686443"/>
          </a:xfrm>
          <a:prstGeom prst="rect">
            <a:avLst/>
          </a:prstGeom>
        </p:spPr>
        <p:txBody>
          <a:bodyPr lIns="88442" tIns="88442" rIns="88442" bIns="88442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dirty="0"/>
          </a:p>
        </p:txBody>
      </p:sp>
      <p:sp>
        <p:nvSpPr>
          <p:cNvPr id="395" name="Rectangle 4"/>
          <p:cNvSpPr txBox="1">
            <a:spLocks noGrp="1"/>
          </p:cNvSpPr>
          <p:nvPr>
            <p:ph type="body" sz="quarter" idx="26"/>
          </p:nvPr>
        </p:nvSpPr>
        <p:spPr>
          <a:xfrm>
            <a:off x="6956884" y="7451415"/>
            <a:ext cx="4464000" cy="686443"/>
          </a:xfrm>
          <a:prstGeom prst="rect">
            <a:avLst/>
          </a:prstGeom>
        </p:spPr>
        <p:txBody>
          <a:bodyPr lIns="88442" tIns="88442" rIns="88442" bIns="88442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dirty="0"/>
          </a:p>
        </p:txBody>
      </p:sp>
      <p:sp>
        <p:nvSpPr>
          <p:cNvPr id="396" name="Rectangle 4"/>
          <p:cNvSpPr txBox="1">
            <a:spLocks noGrp="1"/>
          </p:cNvSpPr>
          <p:nvPr>
            <p:ph type="body" sz="quarter" idx="27"/>
          </p:nvPr>
        </p:nvSpPr>
        <p:spPr>
          <a:xfrm>
            <a:off x="13058905" y="7451415"/>
            <a:ext cx="4464000" cy="686443"/>
          </a:xfrm>
          <a:prstGeom prst="rect">
            <a:avLst/>
          </a:prstGeom>
        </p:spPr>
        <p:txBody>
          <a:bodyPr lIns="88442" tIns="88442" rIns="88442" bIns="88442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dirty="0"/>
          </a:p>
        </p:txBody>
      </p:sp>
      <p:sp>
        <p:nvSpPr>
          <p:cNvPr id="397" name="Rectangle 4"/>
          <p:cNvSpPr txBox="1">
            <a:spLocks noGrp="1"/>
          </p:cNvSpPr>
          <p:nvPr>
            <p:ph type="body" sz="quarter" idx="28"/>
          </p:nvPr>
        </p:nvSpPr>
        <p:spPr>
          <a:xfrm>
            <a:off x="19135591" y="7451415"/>
            <a:ext cx="4464000" cy="686443"/>
          </a:xfrm>
          <a:prstGeom prst="rect">
            <a:avLst/>
          </a:prstGeom>
        </p:spPr>
        <p:txBody>
          <a:bodyPr lIns="88442" tIns="88442" rIns="88442" bIns="88442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398" name="service"/>
          <p:cNvSpPr txBox="1">
            <a:spLocks noGrp="1"/>
          </p:cNvSpPr>
          <p:nvPr>
            <p:ph type="body" sz="half" idx="29"/>
          </p:nvPr>
        </p:nvSpPr>
        <p:spPr>
          <a:xfrm>
            <a:off x="5710507" y="-802159"/>
            <a:ext cx="14428697" cy="6939595"/>
          </a:xfrm>
          <a:prstGeom prst="rect">
            <a:avLst/>
          </a:prstGeom>
        </p:spPr>
        <p:txBody>
          <a:bodyPr wrap="none" lIns="83377" tIns="83377" rIns="83377" bIns="83377">
            <a:spAutoFit/>
          </a:bodyPr>
          <a:lstStyle>
            <a:lvl1pPr marL="0" indent="0" algn="ctr" defTabSz="2017609">
              <a:lnSpc>
                <a:spcPct val="110000"/>
              </a:lnSpc>
              <a:buSzTx/>
              <a:buFontTx/>
              <a:buNone/>
              <a:defRPr sz="40001" spc="800">
                <a:solidFill>
                  <a:schemeClr val="accent1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rPr dirty="0"/>
              <a:t>service</a:t>
            </a:r>
          </a:p>
        </p:txBody>
      </p:sp>
      <p:sp>
        <p:nvSpPr>
          <p:cNvPr id="3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0"/>
          </p:nvPr>
        </p:nvSpPr>
        <p:spPr>
          <a:xfrm>
            <a:off x="1006804" y="6281927"/>
            <a:ext cx="4464000" cy="108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1"/>
          </p:nvPr>
        </p:nvSpPr>
        <p:spPr>
          <a:xfrm>
            <a:off x="6935164" y="6281927"/>
            <a:ext cx="4464000" cy="108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2"/>
          </p:nvPr>
        </p:nvSpPr>
        <p:spPr>
          <a:xfrm>
            <a:off x="13008105" y="6281927"/>
            <a:ext cx="4464000" cy="108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3"/>
          </p:nvPr>
        </p:nvSpPr>
        <p:spPr>
          <a:xfrm>
            <a:off x="19111719" y="6281927"/>
            <a:ext cx="4464000" cy="1080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</a:t>
            </a:r>
          </a:p>
        </p:txBody>
      </p:sp>
    </p:spTree>
    <p:extLst>
      <p:ext uri="{BB962C8B-B14F-4D97-AF65-F5344CB8AC3E}">
        <p14:creationId xmlns:p14="http://schemas.microsoft.com/office/powerpoint/2010/main" val="339992421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제목 텍스트"/>
          <p:cNvSpPr txBox="1">
            <a:spLocks noGrp="1"/>
          </p:cNvSpPr>
          <p:nvPr>
            <p:ph type="title"/>
          </p:nvPr>
        </p:nvSpPr>
        <p:spPr>
          <a:xfrm>
            <a:off x="1451715" y="2808773"/>
            <a:ext cx="8890000" cy="2032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12000">
                <a:solidFill>
                  <a:srgbClr val="041320"/>
                </a:solidFill>
                <a:latin typeface="+mj-lt"/>
                <a:ea typeface="+mn-ea"/>
                <a:cs typeface="+mn-cs"/>
                <a:sym typeface="Source Sans Pro Bold"/>
              </a:defRPr>
            </a:lvl1pPr>
          </a:lstStyle>
          <a:p>
            <a:endParaRPr dirty="0"/>
          </a:p>
        </p:txBody>
      </p:sp>
      <p:sp>
        <p:nvSpPr>
          <p:cNvPr id="1066" name="timesaving"/>
          <p:cNvSpPr txBox="1">
            <a:spLocks noGrp="1"/>
          </p:cNvSpPr>
          <p:nvPr>
            <p:ph type="body" sz="quarter" idx="13"/>
          </p:nvPr>
        </p:nvSpPr>
        <p:spPr>
          <a:xfrm>
            <a:off x="14530751" y="3645999"/>
            <a:ext cx="9995606" cy="287602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017609">
              <a:lnSpc>
                <a:spcPct val="110000"/>
              </a:lnSpc>
              <a:buSzTx/>
              <a:buFontTx/>
              <a:buNone/>
              <a:defRPr sz="16000" spc="160">
                <a:solidFill>
                  <a:schemeClr val="accent1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timesaving</a:t>
            </a:r>
          </a:p>
        </p:txBody>
      </p:sp>
      <p:sp>
        <p:nvSpPr>
          <p:cNvPr id="106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5869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제목 텍스트"/>
          <p:cNvSpPr txBox="1">
            <a:spLocks noGrp="1"/>
          </p:cNvSpPr>
          <p:nvPr>
            <p:ph type="title"/>
          </p:nvPr>
        </p:nvSpPr>
        <p:spPr>
          <a:xfrm>
            <a:off x="1489813" y="2808773"/>
            <a:ext cx="5334000" cy="4064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12000">
                <a:solidFill>
                  <a:srgbClr val="041320"/>
                </a:solidFill>
                <a:latin typeface="+mj-lt"/>
                <a:ea typeface="+mn-ea"/>
                <a:cs typeface="+mn-cs"/>
                <a:sym typeface="Source Sans Pro Bold"/>
              </a:defRPr>
            </a:lvl1pPr>
          </a:lstStyle>
          <a:p>
            <a:endParaRPr dirty="0"/>
          </a:p>
        </p:txBody>
      </p:sp>
      <p:sp>
        <p:nvSpPr>
          <p:cNvPr id="964" name="goals"/>
          <p:cNvSpPr txBox="1">
            <a:spLocks noGrp="1"/>
          </p:cNvSpPr>
          <p:nvPr>
            <p:ph type="body" sz="quarter" idx="13"/>
          </p:nvPr>
        </p:nvSpPr>
        <p:spPr>
          <a:xfrm>
            <a:off x="9224400" y="10955674"/>
            <a:ext cx="5935199" cy="355313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017609">
              <a:lnSpc>
                <a:spcPct val="110000"/>
              </a:lnSpc>
              <a:buSzTx/>
              <a:buFontTx/>
              <a:buNone/>
              <a:defRPr sz="20000" spc="200">
                <a:solidFill>
                  <a:schemeClr val="accent1"/>
                </a:solidFill>
                <a:latin typeface="Quentin"/>
                <a:ea typeface="Quentin"/>
                <a:cs typeface="Quentin"/>
                <a:sym typeface="Quentin"/>
              </a:defRPr>
            </a:lvl1pPr>
          </a:lstStyle>
          <a:p>
            <a:r>
              <a:t>goals</a:t>
            </a:r>
          </a:p>
        </p:txBody>
      </p:sp>
      <p:sp>
        <p:nvSpPr>
          <p:cNvPr id="965" name="텍스트"/>
          <p:cNvSpPr txBox="1">
            <a:spLocks noGrp="1"/>
          </p:cNvSpPr>
          <p:nvPr>
            <p:ph type="body" sz="quarter" idx="14"/>
          </p:nvPr>
        </p:nvSpPr>
        <p:spPr>
          <a:xfrm>
            <a:off x="17760647" y="3883023"/>
            <a:ext cx="5760000" cy="692495"/>
          </a:xfrm>
          <a:prstGeom prst="rect">
            <a:avLst/>
          </a:prstGeom>
        </p:spPr>
        <p:txBody>
          <a:bodyPr lIns="91439" tIns="91439" rIns="91439" bIns="91439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967" name="텍스트"/>
          <p:cNvSpPr txBox="1">
            <a:spLocks noGrp="1"/>
          </p:cNvSpPr>
          <p:nvPr>
            <p:ph type="body" sz="quarter" idx="16"/>
          </p:nvPr>
        </p:nvSpPr>
        <p:spPr>
          <a:xfrm>
            <a:off x="17760647" y="6437479"/>
            <a:ext cx="5760000" cy="692495"/>
          </a:xfrm>
          <a:prstGeom prst="rect">
            <a:avLst/>
          </a:prstGeom>
        </p:spPr>
        <p:txBody>
          <a:bodyPr lIns="91439" tIns="91439" rIns="91439" bIns="91439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969" name="텍스트"/>
          <p:cNvSpPr txBox="1">
            <a:spLocks noGrp="1"/>
          </p:cNvSpPr>
          <p:nvPr>
            <p:ph type="body" sz="quarter" idx="18"/>
          </p:nvPr>
        </p:nvSpPr>
        <p:spPr>
          <a:xfrm>
            <a:off x="17760647" y="8991935"/>
            <a:ext cx="5760000" cy="692495"/>
          </a:xfrm>
          <a:prstGeom prst="rect">
            <a:avLst/>
          </a:prstGeom>
        </p:spPr>
        <p:txBody>
          <a:bodyPr lIns="91439" tIns="91439" rIns="91439" bIns="91439">
            <a:spAutoFit/>
          </a:bodyPr>
          <a:lstStyle>
            <a:lvl1pPr marL="0" indent="0">
              <a:buSzTx/>
              <a:buFontTx/>
              <a:buNone/>
              <a:defRPr>
                <a:latin typeface="Source Sans Pro Regular"/>
                <a:sym typeface="Source Sans Pro Regular"/>
              </a:defRPr>
            </a:lvl1pPr>
          </a:lstStyle>
          <a:p>
            <a:pPr marL="0" indent="0">
              <a:buSzTx/>
              <a:buFontTx/>
              <a:buNone/>
              <a:defRPr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975" name="텍스트"/>
          <p:cNvSpPr txBox="1">
            <a:spLocks noGrp="1"/>
          </p:cNvSpPr>
          <p:nvPr>
            <p:ph type="body" sz="quarter" idx="20"/>
          </p:nvPr>
        </p:nvSpPr>
        <p:spPr>
          <a:xfrm>
            <a:off x="10432208" y="7196259"/>
            <a:ext cx="167659" cy="67542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  <a:latin typeface="Source Sans Pro Regular"/>
                <a:sym typeface="Source Sans Pro Regular"/>
              </a:defRPr>
            </a:lvl1pPr>
          </a:lstStyle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977" name="텍스트"/>
          <p:cNvSpPr txBox="1">
            <a:spLocks noGrp="1"/>
          </p:cNvSpPr>
          <p:nvPr>
            <p:ph type="body" sz="quarter" idx="22"/>
          </p:nvPr>
        </p:nvSpPr>
        <p:spPr>
          <a:xfrm>
            <a:off x="13730317" y="7196259"/>
            <a:ext cx="167659" cy="67542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  <a:latin typeface="Source Sans Pro Regular"/>
                <a:sym typeface="Source Sans Pro Regular"/>
              </a:defRPr>
            </a:lvl1pPr>
          </a:lstStyle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/>
          </a:p>
        </p:txBody>
      </p:sp>
      <p:sp>
        <p:nvSpPr>
          <p:cNvPr id="979" name="텍스트"/>
          <p:cNvSpPr txBox="1">
            <a:spLocks noGrp="1"/>
          </p:cNvSpPr>
          <p:nvPr>
            <p:ph type="body" sz="quarter" idx="24"/>
          </p:nvPr>
        </p:nvSpPr>
        <p:spPr>
          <a:xfrm>
            <a:off x="12108173" y="9776115"/>
            <a:ext cx="167659" cy="67542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  <a:latin typeface="Source Sans Pro Regular"/>
                <a:sym typeface="Source Sans Pro Regular"/>
              </a:defRPr>
            </a:lvl1pPr>
          </a:lstStyle>
          <a:p>
            <a:pPr marL="0" indent="0" algn="ctr">
              <a:buSzTx/>
              <a:buFontTx/>
              <a:buNone/>
              <a:defRPr>
                <a:solidFill>
                  <a:srgbClr val="FFFFFF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dirty="0"/>
          </a:p>
        </p:txBody>
      </p:sp>
      <p:sp>
        <p:nvSpPr>
          <p:cNvPr id="9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6"/>
          </p:nvPr>
        </p:nvSpPr>
        <p:spPr>
          <a:xfrm>
            <a:off x="17756148" y="3169587"/>
            <a:ext cx="5760000" cy="612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535353"/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7"/>
          </p:nvPr>
        </p:nvSpPr>
        <p:spPr>
          <a:xfrm>
            <a:off x="17756148" y="5724043"/>
            <a:ext cx="5760000" cy="612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535353"/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8"/>
          </p:nvPr>
        </p:nvSpPr>
        <p:spPr>
          <a:xfrm>
            <a:off x="17756148" y="8278499"/>
            <a:ext cx="5760000" cy="6120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535353"/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9"/>
          </p:nvPr>
        </p:nvSpPr>
        <p:spPr>
          <a:xfrm>
            <a:off x="9256037" y="5998163"/>
            <a:ext cx="2520000" cy="1522413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8000">
                <a:solidFill>
                  <a:schemeClr val="bg1"/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30"/>
          </p:nvPr>
        </p:nvSpPr>
        <p:spPr>
          <a:xfrm>
            <a:off x="12554146" y="5998163"/>
            <a:ext cx="2520000" cy="1522413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8000">
                <a:solidFill>
                  <a:schemeClr val="bg1"/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31"/>
          </p:nvPr>
        </p:nvSpPr>
        <p:spPr>
          <a:xfrm>
            <a:off x="10931999" y="8577050"/>
            <a:ext cx="2520000" cy="1522413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8000">
                <a:solidFill>
                  <a:schemeClr val="bg1"/>
                </a:solidFill>
                <a:latin typeface="+mj-ea"/>
                <a:ea typeface="+mj-ea"/>
              </a:defRPr>
            </a:lvl1pPr>
            <a:lvl2pPr marL="493462" indent="0">
              <a:lnSpc>
                <a:spcPct val="100000"/>
              </a:lnSpc>
              <a:buNone/>
              <a:defRPr/>
            </a:lvl2pPr>
            <a:lvl3pPr marL="986924" indent="0">
              <a:lnSpc>
                <a:spcPct val="100000"/>
              </a:lnSpc>
              <a:buNone/>
              <a:defRPr/>
            </a:lvl3pPr>
            <a:lvl4pPr marL="1480387" indent="0">
              <a:lnSpc>
                <a:spcPct val="100000"/>
              </a:lnSpc>
              <a:buNone/>
              <a:defRPr/>
            </a:lvl4pPr>
            <a:lvl5pPr marL="1973849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ko-KR" altLang="en-US" dirty="0"/>
              <a:t>마스터</a:t>
            </a:r>
          </a:p>
        </p:txBody>
      </p:sp>
    </p:spTree>
    <p:extLst>
      <p:ext uri="{BB962C8B-B14F-4D97-AF65-F5344CB8AC3E}">
        <p14:creationId xmlns:p14="http://schemas.microsoft.com/office/powerpoint/2010/main" val="185297331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"/>
          <p:cNvGrpSpPr/>
          <p:nvPr/>
        </p:nvGrpSpPr>
        <p:grpSpPr>
          <a:xfrm>
            <a:off x="6414780" y="6268922"/>
            <a:ext cx="12572509" cy="1688745"/>
            <a:chOff x="-10612" y="-222240"/>
            <a:chExt cx="12572507" cy="1688743"/>
          </a:xfrm>
        </p:grpSpPr>
        <p:pic>
          <p:nvPicPr>
            <p:cNvPr id="3" name="선" descr="선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0613" y="-41035"/>
              <a:ext cx="10971653" cy="1507539"/>
            </a:xfrm>
            <a:prstGeom prst="rect">
              <a:avLst/>
            </a:prstGeom>
            <a:effectLst/>
          </p:spPr>
        </p:pic>
        <p:pic>
          <p:nvPicPr>
            <p:cNvPr id="5" name="선" descr="선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52224" y="-222241"/>
              <a:ext cx="11609671" cy="1586968"/>
            </a:xfrm>
            <a:prstGeom prst="rect">
              <a:avLst/>
            </a:prstGeom>
            <a:effectLst/>
          </p:spPr>
        </p:pic>
      </p:grpSp>
      <p:sp>
        <p:nvSpPr>
          <p:cNvPr id="8" name="제목 텍스트"/>
          <p:cNvSpPr txBox="1">
            <a:spLocks noGrp="1"/>
          </p:cNvSpPr>
          <p:nvPr>
            <p:ph type="title"/>
          </p:nvPr>
        </p:nvSpPr>
        <p:spPr>
          <a:xfrm>
            <a:off x="3467932" y="184149"/>
            <a:ext cx="17448138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2987" tIns="82987" rIns="82987" bIns="82987" anchor="ctr"/>
          <a:lstStyle/>
          <a:p>
            <a:r>
              <a:t>제목 텍스트</a:t>
            </a:r>
          </a:p>
        </p:txBody>
      </p:sp>
      <p:sp>
        <p:nvSpPr>
          <p:cNvPr id="9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3467932" y="3200399"/>
            <a:ext cx="17448138" cy="1051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2987" tIns="82987" rIns="82987" bIns="82987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0093173" y="816869"/>
            <a:ext cx="1326929" cy="445376"/>
          </a:xfrm>
          <a:prstGeom prst="rect">
            <a:avLst/>
          </a:prstGeom>
          <a:ln w="12700">
            <a:miter lim="400000"/>
          </a:ln>
        </p:spPr>
        <p:txBody>
          <a:bodyPr lIns="82987" tIns="82987" rIns="82987" bIns="82987" anchor="ctr">
            <a:spAutoFit/>
          </a:bodyPr>
          <a:lstStyle>
            <a:lvl1pPr algn="r">
              <a:defRPr>
                <a:solidFill>
                  <a:srgbClr val="FFFFFF"/>
                </a:solidFill>
                <a:latin typeface="KoPub돋움체_Pro Medium"/>
                <a:ea typeface="KoPub돋움체_Pro Medium"/>
                <a:cs typeface="KoPub돋움체_Pro Medium"/>
                <a:sym typeface="KoPub돋움체_Pro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transition spd="med"/>
  <p:txStyles>
    <p:title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1pPr>
      <a:lvl2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2pPr>
      <a:lvl3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3pPr>
      <a:lvl4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4pPr>
      <a:lvl5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5pPr>
      <a:lvl6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6pPr>
      <a:lvl7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7pPr>
      <a:lvl8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8pPr>
      <a:lvl9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8B8C8C"/>
          </a:solidFill>
          <a:uFillTx/>
          <a:latin typeface="Source Sans Pro Regular"/>
          <a:ea typeface="Source Sans Pro Regular"/>
          <a:cs typeface="Source Sans Pro Regular"/>
          <a:sym typeface="Source Sans Pro Regular"/>
        </a:defRPr>
      </a:lvl9pPr>
    </p:titleStyle>
    <p:bodyStyle>
      <a:lvl1pPr marL="217701" marR="0" indent="-217701" algn="l" defTabSz="8255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SpoqaHanSans-Regular"/>
        <a:buChar char="•"/>
        <a:tabLst/>
        <a:defRPr sz="2000" b="0" i="0" u="none" strike="noStrike" cap="none" spc="19" baseline="0">
          <a:ln>
            <a:noFill/>
          </a:ln>
          <a:solidFill>
            <a:srgbClr val="535353"/>
          </a:solidFill>
          <a:uFillTx/>
          <a:latin typeface="Source Sans Pro SemiBold"/>
          <a:ea typeface="Source Sans Pro SemiBold"/>
          <a:cs typeface="Source Sans Pro SemiBold"/>
          <a:sym typeface="Source Sans Pro SemiBold"/>
        </a:defRPr>
      </a:lvl1pPr>
      <a:lvl2pPr marL="699062" marR="0" indent="-205606" algn="l" defTabSz="8255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SpoqaHanSans-Regular"/>
        <a:buChar char="–"/>
        <a:tabLst/>
        <a:defRPr sz="2000" b="0" i="0" u="none" strike="noStrike" cap="none" spc="19" baseline="0">
          <a:ln>
            <a:noFill/>
          </a:ln>
          <a:solidFill>
            <a:srgbClr val="535353"/>
          </a:solidFill>
          <a:uFillTx/>
          <a:latin typeface="Source Sans Pro SemiBold"/>
          <a:ea typeface="Source Sans Pro SemiBold"/>
          <a:cs typeface="Source Sans Pro SemiBold"/>
          <a:sym typeface="Source Sans Pro SemiBold"/>
        </a:defRPr>
      </a:lvl2pPr>
      <a:lvl3pPr marL="1184294" marR="0" indent="-197382" algn="l" defTabSz="8255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SpoqaHanSans-Regular"/>
        <a:buChar char="•"/>
        <a:tabLst/>
        <a:defRPr sz="2000" b="0" i="0" u="none" strike="noStrike" cap="none" spc="19" baseline="0">
          <a:ln>
            <a:noFill/>
          </a:ln>
          <a:solidFill>
            <a:srgbClr val="535353"/>
          </a:solidFill>
          <a:uFillTx/>
          <a:latin typeface="Source Sans Pro SemiBold"/>
          <a:ea typeface="Source Sans Pro SemiBold"/>
          <a:cs typeface="Source Sans Pro SemiBold"/>
          <a:sym typeface="Source Sans Pro SemiBold"/>
        </a:defRPr>
      </a:lvl3pPr>
      <a:lvl4pPr marL="1715347" marR="0" indent="-234979" algn="l" defTabSz="8255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SpoqaHanSans-Regular"/>
        <a:buChar char="–"/>
        <a:tabLst/>
        <a:defRPr sz="2000" b="0" i="0" u="none" strike="noStrike" cap="none" spc="19" baseline="0">
          <a:ln>
            <a:noFill/>
          </a:ln>
          <a:solidFill>
            <a:srgbClr val="535353"/>
          </a:solidFill>
          <a:uFillTx/>
          <a:latin typeface="Source Sans Pro SemiBold"/>
          <a:ea typeface="Source Sans Pro SemiBold"/>
          <a:cs typeface="Source Sans Pro SemiBold"/>
          <a:sym typeface="Source Sans Pro SemiBold"/>
        </a:defRPr>
      </a:lvl4pPr>
      <a:lvl5pPr marL="2208803" marR="0" indent="-234979" algn="l" defTabSz="8255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SpoqaHanSans-Regular"/>
        <a:buChar char="»"/>
        <a:tabLst/>
        <a:defRPr sz="2000" b="0" i="0" u="none" strike="noStrike" cap="none" spc="19" baseline="0">
          <a:ln>
            <a:noFill/>
          </a:ln>
          <a:solidFill>
            <a:srgbClr val="535353"/>
          </a:solidFill>
          <a:uFillTx/>
          <a:latin typeface="Source Sans Pro SemiBold"/>
          <a:ea typeface="Source Sans Pro SemiBold"/>
          <a:cs typeface="Source Sans Pro SemiBold"/>
          <a:sym typeface="Source Sans Pro SemiBold"/>
        </a:defRPr>
      </a:lvl5pPr>
      <a:lvl6pPr marL="2702259" marR="0" indent="-234979" algn="l" defTabSz="8255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SpoqaHanSans-Regular"/>
        <a:buChar char="•"/>
        <a:tabLst/>
        <a:defRPr sz="2000" b="0" i="0" u="none" strike="noStrike" cap="none" spc="19" baseline="0">
          <a:ln>
            <a:noFill/>
          </a:ln>
          <a:solidFill>
            <a:srgbClr val="535353"/>
          </a:solidFill>
          <a:uFillTx/>
          <a:latin typeface="Source Sans Pro SemiBold"/>
          <a:ea typeface="Source Sans Pro SemiBold"/>
          <a:cs typeface="Source Sans Pro SemiBold"/>
          <a:sym typeface="Source Sans Pro SemiBold"/>
        </a:defRPr>
      </a:lvl6pPr>
      <a:lvl7pPr marL="3195715" marR="0" indent="-234979" algn="l" defTabSz="8255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SpoqaHanSans-Regular"/>
        <a:buChar char="•"/>
        <a:tabLst/>
        <a:defRPr sz="2000" b="0" i="0" u="none" strike="noStrike" cap="none" spc="19" baseline="0">
          <a:ln>
            <a:noFill/>
          </a:ln>
          <a:solidFill>
            <a:srgbClr val="535353"/>
          </a:solidFill>
          <a:uFillTx/>
          <a:latin typeface="Source Sans Pro SemiBold"/>
          <a:ea typeface="Source Sans Pro SemiBold"/>
          <a:cs typeface="Source Sans Pro SemiBold"/>
          <a:sym typeface="Source Sans Pro SemiBold"/>
        </a:defRPr>
      </a:lvl7pPr>
      <a:lvl8pPr marL="3689170" marR="0" indent="-234979" algn="l" defTabSz="8255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SpoqaHanSans-Regular"/>
        <a:buChar char="•"/>
        <a:tabLst/>
        <a:defRPr sz="2000" b="0" i="0" u="none" strike="noStrike" cap="none" spc="19" baseline="0">
          <a:ln>
            <a:noFill/>
          </a:ln>
          <a:solidFill>
            <a:srgbClr val="535353"/>
          </a:solidFill>
          <a:uFillTx/>
          <a:latin typeface="Source Sans Pro SemiBold"/>
          <a:ea typeface="Source Sans Pro SemiBold"/>
          <a:cs typeface="Source Sans Pro SemiBold"/>
          <a:sym typeface="Source Sans Pro SemiBold"/>
        </a:defRPr>
      </a:lvl8pPr>
      <a:lvl9pPr marL="4182627" marR="0" indent="-234979" algn="l" defTabSz="8255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SpoqaHanSans-Regular"/>
        <a:buChar char="•"/>
        <a:tabLst/>
        <a:defRPr sz="2000" b="0" i="0" u="none" strike="noStrike" cap="none" spc="19" baseline="0">
          <a:ln>
            <a:noFill/>
          </a:ln>
          <a:solidFill>
            <a:srgbClr val="535353"/>
          </a:solidFill>
          <a:uFillTx/>
          <a:latin typeface="Source Sans Pro SemiBold"/>
          <a:ea typeface="Source Sans Pro SemiBold"/>
          <a:cs typeface="Source Sans Pro SemiBold"/>
          <a:sym typeface="Source Sans Pro SemiBold"/>
        </a:defRPr>
      </a:lvl9pPr>
    </p:bodyStyle>
    <p:otherStyle>
      <a:lvl1pPr marL="0" marR="0" indent="0" algn="r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oPub돋움체_Pro Medium"/>
        </a:defRPr>
      </a:lvl1pPr>
      <a:lvl2pPr marL="0" marR="0" indent="497754" algn="r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oPub돋움체_Pro Medium"/>
        </a:defRPr>
      </a:lvl2pPr>
      <a:lvl3pPr marL="0" marR="0" indent="995506" algn="r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oPub돋움체_Pro Medium"/>
        </a:defRPr>
      </a:lvl3pPr>
      <a:lvl4pPr marL="0" marR="0" indent="1493260" algn="r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oPub돋움체_Pro Medium"/>
        </a:defRPr>
      </a:lvl4pPr>
      <a:lvl5pPr marL="0" marR="0" indent="1991014" algn="r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oPub돋움체_Pro Medium"/>
        </a:defRPr>
      </a:lvl5pPr>
      <a:lvl6pPr marL="0" marR="0" indent="2488768" algn="r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oPub돋움체_Pro Medium"/>
        </a:defRPr>
      </a:lvl6pPr>
      <a:lvl7pPr marL="0" marR="0" indent="2986521" algn="r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oPub돋움체_Pro Medium"/>
        </a:defRPr>
      </a:lvl7pPr>
      <a:lvl8pPr marL="0" marR="0" indent="3484274" algn="r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oPub돋움체_Pro Medium"/>
        </a:defRPr>
      </a:lvl8pPr>
      <a:lvl9pPr marL="0" marR="0" indent="3982029" algn="r" defTabSz="8255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oPub돋움체_Pro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microsoft.com/office/2014/relationships/chartEx" Target="../charts/chartEx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13BF875-F2E4-E24C-92C4-25D2B316633D}"/>
              </a:ext>
            </a:extLst>
          </p:cNvPr>
          <p:cNvGrpSpPr/>
          <p:nvPr/>
        </p:nvGrpSpPr>
        <p:grpSpPr>
          <a:xfrm>
            <a:off x="1969218" y="-827678"/>
            <a:ext cx="23162337" cy="12957720"/>
            <a:chOff x="3270250" y="1866900"/>
            <a:chExt cx="17843500" cy="998220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C6BED5F-0E84-E44E-9D01-51BF24AE0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270250" y="1866900"/>
              <a:ext cx="17843500" cy="99822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D14B649-C9BC-B04B-AC40-B7E968E64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829050" y="1866900"/>
              <a:ext cx="17284700" cy="9461500"/>
            </a:xfrm>
            <a:prstGeom prst="rect">
              <a:avLst/>
            </a:prstGeom>
          </p:spPr>
        </p:pic>
      </p:grpSp>
      <p:sp>
        <p:nvSpPr>
          <p:cNvPr id="6" name="직사각형">
            <a:extLst>
              <a:ext uri="{FF2B5EF4-FFF2-40B4-BE49-F238E27FC236}">
                <a16:creationId xmlns:a16="http://schemas.microsoft.com/office/drawing/2014/main" id="{D3717B10-0201-0841-A72E-DC92AC667966}"/>
              </a:ext>
            </a:extLst>
          </p:cNvPr>
          <p:cNvSpPr/>
          <p:nvPr/>
        </p:nvSpPr>
        <p:spPr>
          <a:xfrm>
            <a:off x="6727371" y="6387526"/>
            <a:ext cx="9884230" cy="14972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82987" tIns="82987" rIns="82987" bIns="82987" anchor="ctr"/>
          <a:lstStyle/>
          <a:p>
            <a:pPr defTabSz="1806970"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35" name="POINT"/>
          <p:cNvSpPr txBox="1">
            <a:spLocks noGrp="1"/>
          </p:cNvSpPr>
          <p:nvPr>
            <p:ph type="title"/>
          </p:nvPr>
        </p:nvSpPr>
        <p:spPr>
          <a:xfrm>
            <a:off x="6977743" y="6412245"/>
            <a:ext cx="9383486" cy="13970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SMO-KARE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30"/>
          </p:nvPr>
        </p:nvSpPr>
        <p:spPr>
          <a:xfrm>
            <a:off x="3026188" y="4210366"/>
            <a:ext cx="4464000" cy="1080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HOME</a:t>
            </a:r>
            <a:endParaRPr lang="en-US" altLang="ko-KR" dirty="0">
              <a:solidFill>
                <a:schemeClr val="bg1"/>
              </a:solidFill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pic>
        <p:nvPicPr>
          <p:cNvPr id="44" name="iphone6_front_w.png" descr="iphone6_front_w.png">
            <a:extLst>
              <a:ext uri="{FF2B5EF4-FFF2-40B4-BE49-F238E27FC236}">
                <a16:creationId xmlns:a16="http://schemas.microsoft.com/office/drawing/2014/main" id="{5FB764F5-CA1E-8649-B5D0-22C1D7910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596955" y="-1079543"/>
            <a:ext cx="12182297" cy="1554327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텍스트 개체 틀 13"/>
          <p:cNvSpPr>
            <a:spLocks noGrp="1"/>
          </p:cNvSpPr>
          <p:nvPr>
            <p:ph type="body" sz="half" idx="29"/>
          </p:nvPr>
        </p:nvSpPr>
        <p:spPr>
          <a:xfrm>
            <a:off x="3206174" y="47076"/>
            <a:ext cx="19125496" cy="4095611"/>
          </a:xfrm>
        </p:spPr>
        <p:txBody>
          <a:bodyPr/>
          <a:lstStyle/>
          <a:p>
            <a:r>
              <a:rPr lang="en-US" altLang="ko-KR" sz="23200" dirty="0" smtClean="0"/>
              <a:t>User scenario</a:t>
            </a:r>
            <a:endParaRPr lang="en-US" altLang="ko-KR" sz="23200" dirty="0"/>
          </a:p>
        </p:txBody>
      </p:sp>
      <p:pic>
        <p:nvPicPr>
          <p:cNvPr id="2" name="SMOKARE_2019-12-09-18-32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91670" y="2245499"/>
            <a:ext cx="5486400" cy="8680409"/>
          </a:xfrm>
          <a:prstGeom prst="rect">
            <a:avLst/>
          </a:prstGeom>
        </p:spPr>
      </p:pic>
      <p:pic>
        <p:nvPicPr>
          <p:cNvPr id="8" name="Graphic 16">
            <a:extLst>
              <a:ext uri="{FF2B5EF4-FFF2-40B4-BE49-F238E27FC236}">
                <a16:creationId xmlns:a16="http://schemas.microsoft.com/office/drawing/2014/main" id="{1AC7EC03-02B2-9B48-A3E7-B0CF0E55DD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68" y="6383591"/>
            <a:ext cx="645566" cy="296611"/>
          </a:xfrm>
          <a:prstGeom prst="rect">
            <a:avLst/>
          </a:prstGeom>
        </p:spPr>
      </p:pic>
      <p:pic>
        <p:nvPicPr>
          <p:cNvPr id="10" name="Graphic 18">
            <a:extLst>
              <a:ext uri="{FF2B5EF4-FFF2-40B4-BE49-F238E27FC236}">
                <a16:creationId xmlns:a16="http://schemas.microsoft.com/office/drawing/2014/main" id="{97471C5F-73E8-CD46-B50F-592B3D347F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69" y="9653466"/>
            <a:ext cx="645566" cy="296611"/>
          </a:xfrm>
          <a:prstGeom prst="rect">
            <a:avLst/>
          </a:prstGeom>
        </p:spPr>
      </p:pic>
      <p:sp>
        <p:nvSpPr>
          <p:cNvPr id="11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11748788" y="5857065"/>
            <a:ext cx="13028378" cy="1153267"/>
          </a:xfrm>
        </p:spPr>
        <p:txBody>
          <a:bodyPr/>
          <a:lstStyle/>
          <a:p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Since you initially entered information about the user, when you start the app, you'll be taken directly to the home screen.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13" name="텍스트 개체 틀 7"/>
          <p:cNvSpPr>
            <a:spLocks noGrp="1"/>
          </p:cNvSpPr>
          <p:nvPr>
            <p:ph type="body" sz="quarter" idx="4294967295"/>
          </p:nvPr>
        </p:nvSpPr>
        <p:spPr>
          <a:xfrm>
            <a:off x="11748788" y="9225137"/>
            <a:ext cx="8907274" cy="1153267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Setting shows the user information.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16" name="텍스트 개체 틀 8"/>
          <p:cNvSpPr>
            <a:spLocks noGrp="1"/>
          </p:cNvSpPr>
          <p:nvPr>
            <p:ph type="body" sz="quarter" idx="4294967295"/>
          </p:nvPr>
        </p:nvSpPr>
        <p:spPr>
          <a:xfrm>
            <a:off x="10775516" y="4889801"/>
            <a:ext cx="6984000" cy="1158043"/>
          </a:xfrm>
          <a:prstGeom prst="rect">
            <a:avLst/>
          </a:prstGeom>
        </p:spPr>
        <p:txBody>
          <a:bodyPr/>
          <a:lstStyle/>
          <a:p>
            <a:r>
              <a:rPr lang="en-US" altLang="ko-KR" sz="48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Setting TAB</a:t>
            </a:r>
            <a:endParaRPr lang="en-US" altLang="ko-KR" sz="48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00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30"/>
          </p:nvPr>
        </p:nvSpPr>
        <p:spPr>
          <a:xfrm>
            <a:off x="3026188" y="4210366"/>
            <a:ext cx="4464000" cy="1080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HOME</a:t>
            </a:r>
            <a:endParaRPr lang="en-US" altLang="ko-KR" dirty="0">
              <a:solidFill>
                <a:schemeClr val="bg1"/>
              </a:solidFill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pic>
        <p:nvPicPr>
          <p:cNvPr id="44" name="iphone6_front_w.png" descr="iphone6_front_w.png">
            <a:extLst>
              <a:ext uri="{FF2B5EF4-FFF2-40B4-BE49-F238E27FC236}">
                <a16:creationId xmlns:a16="http://schemas.microsoft.com/office/drawing/2014/main" id="{5FB764F5-CA1E-8649-B5D0-22C1D7910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596955" y="-1079543"/>
            <a:ext cx="12182297" cy="1554327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텍스트 개체 틀 13"/>
          <p:cNvSpPr>
            <a:spLocks noGrp="1"/>
          </p:cNvSpPr>
          <p:nvPr>
            <p:ph type="body" sz="half" idx="29"/>
          </p:nvPr>
        </p:nvSpPr>
        <p:spPr>
          <a:xfrm>
            <a:off x="3206173" y="47076"/>
            <a:ext cx="19125496" cy="4095611"/>
          </a:xfrm>
        </p:spPr>
        <p:txBody>
          <a:bodyPr/>
          <a:lstStyle/>
          <a:p>
            <a:r>
              <a:rPr lang="en-US" altLang="ko-KR" sz="23200" dirty="0"/>
              <a:t>User scenario</a:t>
            </a:r>
            <a:endParaRPr lang="en-US" altLang="ko-KR" sz="23200" dirty="0"/>
          </a:p>
        </p:txBody>
      </p:sp>
      <p:pic>
        <p:nvPicPr>
          <p:cNvPr id="2" name="SMOKARE_2019-12-09-18-33-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91670" y="2250831"/>
            <a:ext cx="5486400" cy="8745415"/>
          </a:xfrm>
          <a:prstGeom prst="rect">
            <a:avLst/>
          </a:prstGeom>
        </p:spPr>
      </p:pic>
      <p:pic>
        <p:nvPicPr>
          <p:cNvPr id="8" name="Graphic 16">
            <a:extLst>
              <a:ext uri="{FF2B5EF4-FFF2-40B4-BE49-F238E27FC236}">
                <a16:creationId xmlns:a16="http://schemas.microsoft.com/office/drawing/2014/main" id="{1AC7EC03-02B2-9B48-A3E7-B0CF0E55DD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68" y="6383591"/>
            <a:ext cx="645566" cy="296611"/>
          </a:xfrm>
          <a:prstGeom prst="rect">
            <a:avLst/>
          </a:prstGeom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22384E55-DCEF-A84D-B581-0D3634AD30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70" y="7752252"/>
            <a:ext cx="645566" cy="296611"/>
          </a:xfrm>
          <a:prstGeom prst="rect">
            <a:avLst/>
          </a:prstGeom>
        </p:spPr>
      </p:pic>
      <p:pic>
        <p:nvPicPr>
          <p:cNvPr id="10" name="Graphic 18">
            <a:extLst>
              <a:ext uri="{FF2B5EF4-FFF2-40B4-BE49-F238E27FC236}">
                <a16:creationId xmlns:a16="http://schemas.microsoft.com/office/drawing/2014/main" id="{97471C5F-73E8-CD46-B50F-592B3D347F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56893" y="10103377"/>
            <a:ext cx="645566" cy="296611"/>
          </a:xfrm>
          <a:prstGeom prst="rect">
            <a:avLst/>
          </a:prstGeom>
        </p:spPr>
      </p:pic>
      <p:sp>
        <p:nvSpPr>
          <p:cNvPr id="11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11748788" y="5857065"/>
            <a:ext cx="13028378" cy="1153267"/>
          </a:xfrm>
        </p:spPr>
        <p:txBody>
          <a:bodyPr/>
          <a:lstStyle/>
          <a:p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After adding some records, we can use this TAB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11734048" y="7323923"/>
            <a:ext cx="12298260" cy="1153267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The user can check the smoking history at a glance while viewing the statistics on his smoking history.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13" name="텍스트 개체 틀 7"/>
          <p:cNvSpPr>
            <a:spLocks noGrp="1"/>
          </p:cNvSpPr>
          <p:nvPr>
            <p:ph type="body" sz="quarter" idx="4294967295"/>
          </p:nvPr>
        </p:nvSpPr>
        <p:spPr>
          <a:xfrm>
            <a:off x="11638694" y="9647137"/>
            <a:ext cx="11150967" cy="1153267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Below mushroom </a:t>
            </a:r>
            <a:r>
              <a:rPr lang="en-US" altLang="ko-KR" sz="400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will give you comments according to your smoking history.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16" name="텍스트 개체 틀 8"/>
          <p:cNvSpPr>
            <a:spLocks noGrp="1"/>
          </p:cNvSpPr>
          <p:nvPr>
            <p:ph type="body" sz="quarter" idx="4294967295"/>
          </p:nvPr>
        </p:nvSpPr>
        <p:spPr>
          <a:xfrm>
            <a:off x="10775516" y="4889801"/>
            <a:ext cx="6984000" cy="1158043"/>
          </a:xfrm>
          <a:prstGeom prst="rect">
            <a:avLst/>
          </a:prstGeom>
        </p:spPr>
        <p:txBody>
          <a:bodyPr/>
          <a:lstStyle/>
          <a:p>
            <a:r>
              <a:rPr lang="en-US" altLang="ko-KR" sz="48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Timeline TAB</a:t>
            </a:r>
            <a:endParaRPr lang="en-US" altLang="ko-KR" sz="48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7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30"/>
          </p:nvPr>
        </p:nvSpPr>
        <p:spPr>
          <a:xfrm>
            <a:off x="3026188" y="4210366"/>
            <a:ext cx="4464000" cy="1080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HOME</a:t>
            </a:r>
            <a:endParaRPr lang="en-US" altLang="ko-KR" dirty="0">
              <a:solidFill>
                <a:schemeClr val="bg1"/>
              </a:solidFill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pic>
        <p:nvPicPr>
          <p:cNvPr id="44" name="iphone6_front_w.png" descr="iphone6_front_w.png">
            <a:extLst>
              <a:ext uri="{FF2B5EF4-FFF2-40B4-BE49-F238E27FC236}">
                <a16:creationId xmlns:a16="http://schemas.microsoft.com/office/drawing/2014/main" id="{5FB764F5-CA1E-8649-B5D0-22C1D7910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596955" y="-1079543"/>
            <a:ext cx="12182297" cy="1554327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텍스트 개체 틀 13"/>
          <p:cNvSpPr>
            <a:spLocks noGrp="1"/>
          </p:cNvSpPr>
          <p:nvPr>
            <p:ph type="body" sz="half" idx="29"/>
          </p:nvPr>
        </p:nvSpPr>
        <p:spPr>
          <a:xfrm>
            <a:off x="3206173" y="47076"/>
            <a:ext cx="19125496" cy="4095611"/>
          </a:xfrm>
        </p:spPr>
        <p:txBody>
          <a:bodyPr/>
          <a:lstStyle/>
          <a:p>
            <a:r>
              <a:rPr lang="en-US" altLang="ko-KR" sz="23200" dirty="0"/>
              <a:t>User scenario</a:t>
            </a:r>
            <a:endParaRPr lang="en-US" altLang="ko-KR" sz="23200" dirty="0"/>
          </a:p>
        </p:txBody>
      </p:sp>
      <p:pic>
        <p:nvPicPr>
          <p:cNvPr id="2" name="SMOKARE_2019-12-09-18-35-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85512" y="2297723"/>
            <a:ext cx="5486400" cy="8604739"/>
          </a:xfrm>
          <a:prstGeom prst="rect">
            <a:avLst/>
          </a:prstGeom>
        </p:spPr>
      </p:pic>
      <p:pic>
        <p:nvPicPr>
          <p:cNvPr id="8" name="Graphic 16">
            <a:extLst>
              <a:ext uri="{FF2B5EF4-FFF2-40B4-BE49-F238E27FC236}">
                <a16:creationId xmlns:a16="http://schemas.microsoft.com/office/drawing/2014/main" id="{1AC7EC03-02B2-9B48-A3E7-B0CF0E55DD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68" y="6383591"/>
            <a:ext cx="645566" cy="296611"/>
          </a:xfrm>
          <a:prstGeom prst="rect">
            <a:avLst/>
          </a:prstGeom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22384E55-DCEF-A84D-B581-0D3634AD30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70" y="7752252"/>
            <a:ext cx="645566" cy="296611"/>
          </a:xfrm>
          <a:prstGeom prst="rect">
            <a:avLst/>
          </a:prstGeom>
        </p:spPr>
      </p:pic>
      <p:pic>
        <p:nvPicPr>
          <p:cNvPr id="10" name="Graphic 18">
            <a:extLst>
              <a:ext uri="{FF2B5EF4-FFF2-40B4-BE49-F238E27FC236}">
                <a16:creationId xmlns:a16="http://schemas.microsoft.com/office/drawing/2014/main" id="{97471C5F-73E8-CD46-B50F-592B3D347F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69" y="9908893"/>
            <a:ext cx="645566" cy="296611"/>
          </a:xfrm>
          <a:prstGeom prst="rect">
            <a:avLst/>
          </a:prstGeom>
        </p:spPr>
      </p:pic>
      <p:sp>
        <p:nvSpPr>
          <p:cNvPr id="11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11748788" y="5857065"/>
            <a:ext cx="13028378" cy="1153267"/>
          </a:xfrm>
        </p:spPr>
        <p:txBody>
          <a:bodyPr/>
          <a:lstStyle/>
          <a:p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The user can set a smoking cessation goal on this page.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11734048" y="7323923"/>
            <a:ext cx="12298260" cy="1153267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The progress bar tells you how much you have reached your smoking cessation goal.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13" name="텍스트 개체 틀 7"/>
          <p:cNvSpPr>
            <a:spLocks noGrp="1"/>
          </p:cNvSpPr>
          <p:nvPr>
            <p:ph type="body" sz="quarter" idx="4294967295"/>
          </p:nvPr>
        </p:nvSpPr>
        <p:spPr>
          <a:xfrm>
            <a:off x="11748788" y="9480564"/>
            <a:ext cx="12635212" cy="1153267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Underneath it are real-time savings, extended life, </a:t>
            </a:r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</a:t>
            </a:r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depending on the time you quit.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16" name="텍스트 개체 틀 8"/>
          <p:cNvSpPr>
            <a:spLocks noGrp="1"/>
          </p:cNvSpPr>
          <p:nvPr>
            <p:ph type="body" sz="quarter" idx="4294967295"/>
          </p:nvPr>
        </p:nvSpPr>
        <p:spPr>
          <a:xfrm>
            <a:off x="10775516" y="4889801"/>
            <a:ext cx="6984000" cy="1158043"/>
          </a:xfrm>
          <a:prstGeom prst="rect">
            <a:avLst/>
          </a:prstGeom>
        </p:spPr>
        <p:txBody>
          <a:bodyPr/>
          <a:lstStyle/>
          <a:p>
            <a:r>
              <a:rPr lang="en-US" altLang="ko-KR" sz="48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Report TAB</a:t>
            </a:r>
            <a:endParaRPr lang="en-US" altLang="ko-KR" sz="48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51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1AC7EC03-02B2-9B48-A3E7-B0CF0E55D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40000">
            <a:off x="1644213" y="9005060"/>
            <a:ext cx="645566" cy="29661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2384E55-DCEF-A84D-B581-0D3634AD3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40000">
            <a:off x="1644215" y="10373721"/>
            <a:ext cx="645566" cy="29661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7471C5F-73E8-CD46-B50F-592B3D347F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40000">
            <a:off x="1644214" y="11803532"/>
            <a:ext cx="645566" cy="296611"/>
          </a:xfrm>
          <a:prstGeom prst="rect">
            <a:avLst/>
          </a:prstGeom>
        </p:spPr>
      </p:pic>
      <p:grpSp>
        <p:nvGrpSpPr>
          <p:cNvPr id="11" name="그룹 1">
            <a:extLst>
              <a:ext uri="{FF2B5EF4-FFF2-40B4-BE49-F238E27FC236}">
                <a16:creationId xmlns:a16="http://schemas.microsoft.com/office/drawing/2014/main" id="{02B2FFE0-5054-ED40-B0C1-74321BDF08F2}"/>
              </a:ext>
            </a:extLst>
          </p:cNvPr>
          <p:cNvGrpSpPr/>
          <p:nvPr/>
        </p:nvGrpSpPr>
        <p:grpSpPr>
          <a:xfrm>
            <a:off x="18577631" y="-1179760"/>
            <a:ext cx="5760000" cy="11639640"/>
            <a:chOff x="18577631" y="-1179760"/>
            <a:chExt cx="5760000" cy="11639640"/>
          </a:xfrm>
        </p:grpSpPr>
        <p:sp>
          <p:nvSpPr>
            <p:cNvPr id="12" name="사다리꼴 15">
              <a:extLst>
                <a:ext uri="{FF2B5EF4-FFF2-40B4-BE49-F238E27FC236}">
                  <a16:creationId xmlns:a16="http://schemas.microsoft.com/office/drawing/2014/main" id="{4BFDA105-ED7C-DF4D-BF39-2DA74F3E2342}"/>
                </a:ext>
              </a:extLst>
            </p:cNvPr>
            <p:cNvSpPr/>
            <p:nvPr userDrawn="1"/>
          </p:nvSpPr>
          <p:spPr>
            <a:xfrm>
              <a:off x="18577631" y="9847880"/>
              <a:ext cx="5760000" cy="612000"/>
            </a:xfrm>
            <a:prstGeom prst="trapezoid">
              <a:avLst>
                <a:gd name="adj" fmla="val 281309"/>
              </a:avLst>
            </a:prstGeom>
            <a:solidFill>
              <a:srgbClr val="404040">
                <a:alpha val="54000"/>
              </a:srgbClr>
            </a:solidFill>
            <a:ln w="12700" cap="flat">
              <a:noFill/>
              <a:miter lim="400000"/>
            </a:ln>
            <a:effectLst>
              <a:softEdge rad="317500"/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987" tIns="82987" rIns="82987" bIns="82987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8B8C8C"/>
                </a:solidFill>
                <a:effectLst/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endParaRPr>
            </a:p>
          </p:txBody>
        </p:sp>
        <p:pic>
          <p:nvPicPr>
            <p:cNvPr id="13" name="이미지" descr="이미지">
              <a:extLst>
                <a:ext uri="{FF2B5EF4-FFF2-40B4-BE49-F238E27FC236}">
                  <a16:creationId xmlns:a16="http://schemas.microsoft.com/office/drawing/2014/main" id="{0A835AB1-D887-9941-95F1-3713762E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94903" y="-1179760"/>
              <a:ext cx="4767949" cy="1139702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6161" y="855904"/>
            <a:ext cx="9993840" cy="3810000"/>
          </a:xfrm>
        </p:spPr>
        <p:txBody>
          <a:bodyPr/>
          <a:lstStyle/>
          <a:p>
            <a:r>
              <a:rPr lang="en-US" altLang="ko-KR" dirty="0"/>
              <a:t>KEY challenges </a:t>
            </a:r>
            <a:br>
              <a:rPr lang="en-US" altLang="ko-KR" dirty="0"/>
            </a:br>
            <a:r>
              <a:rPr lang="en-US" altLang="ko-KR" dirty="0"/>
              <a:t>&amp; solutions </a:t>
            </a:r>
            <a:endParaRPr lang="ko-KR" altLang="en-US" dirty="0"/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2409433" y="8478534"/>
            <a:ext cx="7967249" cy="1040737"/>
          </a:xfrm>
        </p:spPr>
        <p:txBody>
          <a:bodyPr/>
          <a:lstStyle/>
          <a:p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METHOD of processing the raw-data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2394693" y="9945392"/>
            <a:ext cx="12406413" cy="1040737"/>
          </a:xfrm>
        </p:spPr>
        <p:txBody>
          <a:bodyPr/>
          <a:lstStyle/>
          <a:p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COMMUNICATION between smartphone and smartwatch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>
          <a:xfrm>
            <a:off x="2409433" y="11375203"/>
            <a:ext cx="7964812" cy="1153267"/>
          </a:xfrm>
        </p:spPr>
        <p:txBody>
          <a:bodyPr/>
          <a:lstStyle/>
          <a:p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REAL-TIME processing on 24 hours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>
          <a:xfrm>
            <a:off x="1436161" y="7511271"/>
            <a:ext cx="6984000" cy="612000"/>
          </a:xfrm>
        </p:spPr>
        <p:txBody>
          <a:bodyPr/>
          <a:lstStyle/>
          <a:p>
            <a:r>
              <a:rPr lang="en-US" altLang="ko-KR" sz="48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KEY CHALLENGES</a:t>
            </a:r>
          </a:p>
        </p:txBody>
      </p:sp>
    </p:spTree>
    <p:extLst>
      <p:ext uri="{BB962C8B-B14F-4D97-AF65-F5344CB8AC3E}">
        <p14:creationId xmlns:p14="http://schemas.microsoft.com/office/powerpoint/2010/main" val="34017558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6160" y="855904"/>
            <a:ext cx="20532885" cy="3810000"/>
          </a:xfrm>
        </p:spPr>
        <p:txBody>
          <a:bodyPr/>
          <a:lstStyle/>
          <a:p>
            <a:r>
              <a:rPr lang="en-US" altLang="ko-KR" sz="11500" dirty="0"/>
              <a:t>KEY challenges</a:t>
            </a:r>
            <a:r>
              <a:rPr lang="ko-KR" altLang="en-US" sz="11500" dirty="0"/>
              <a:t> </a:t>
            </a:r>
            <a:r>
              <a:rPr lang="en-US" altLang="ko-KR" sz="11500" dirty="0"/>
              <a:t>&amp; solutions </a:t>
            </a:r>
            <a:endParaRPr lang="ko-KR" altLang="en-US" sz="115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AC7EC03-02B2-9B48-A3E7-B0CF0E55D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40000">
            <a:off x="932543" y="3544065"/>
            <a:ext cx="873691" cy="401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"/>
          </p:nvPr>
        </p:nvSpPr>
        <p:spPr>
          <a:xfrm>
            <a:off x="1140010" y="5133859"/>
            <a:ext cx="21279723" cy="6211474"/>
          </a:xfrm>
          <a:ln w="76200">
            <a:solidFill>
              <a:srgbClr val="FFC000"/>
            </a:solidFill>
          </a:ln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4800" dirty="0">
                <a:sym typeface="Wingdings" panose="05000000000000000000" pitchFamily="2" charset="2"/>
              </a:rPr>
              <a:t>  1.  Use ACCELEROMETER, MAGNETIC_FIELD sensor to calculate roll, pitch angle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4800" dirty="0">
                <a:sym typeface="Wingdings" panose="05000000000000000000" pitchFamily="2" charset="2"/>
              </a:rPr>
              <a:t>  2.  Examine the roll, pitch angle whether they are in </a:t>
            </a:r>
            <a:r>
              <a:rPr lang="en-US" altLang="ko-KR" sz="4800" b="1" dirty="0">
                <a:sym typeface="Wingdings" panose="05000000000000000000" pitchFamily="2" charset="2"/>
              </a:rPr>
              <a:t>‘dragging angle range’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ym typeface="Wingdings" panose="05000000000000000000" pitchFamily="2" charset="2"/>
              </a:rPr>
              <a:t>  3.  In order to recognize smoking one cigarette, </a:t>
            </a:r>
            <a:br>
              <a:rPr lang="en-US" altLang="ko-KR" sz="4800" dirty="0">
                <a:sym typeface="Wingdings" panose="05000000000000000000" pitchFamily="2" charset="2"/>
              </a:rPr>
            </a:br>
            <a:r>
              <a:rPr lang="en-US" altLang="ko-KR" sz="4800" dirty="0">
                <a:sym typeface="Wingdings" panose="05000000000000000000" pitchFamily="2" charset="2"/>
              </a:rPr>
              <a:t>        a person has to drag </a:t>
            </a:r>
            <a:r>
              <a:rPr lang="en-US" altLang="ko-KR" sz="4800" b="1" dirty="0">
                <a:sym typeface="Wingdings" panose="05000000000000000000" pitchFamily="2" charset="2"/>
              </a:rPr>
              <a:t>at least seven times in 4 minutes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2019760" y="2892112"/>
            <a:ext cx="10666706" cy="1346013"/>
          </a:xfrm>
        </p:spPr>
        <p:txBody>
          <a:bodyPr/>
          <a:lstStyle/>
          <a:p>
            <a:r>
              <a:rPr lang="en-US" altLang="ko-KR" sz="5400" dirty="0">
                <a:solidFill>
                  <a:schemeClr val="accent6">
                    <a:lumMod val="75000"/>
                  </a:schemeClr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METHOD of processing the raw-data</a:t>
            </a:r>
          </a:p>
        </p:txBody>
      </p:sp>
    </p:spTree>
    <p:extLst>
      <p:ext uri="{BB962C8B-B14F-4D97-AF65-F5344CB8AC3E}">
        <p14:creationId xmlns:p14="http://schemas.microsoft.com/office/powerpoint/2010/main" val="6574494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6161" y="855904"/>
            <a:ext cx="20603224" cy="3810000"/>
          </a:xfrm>
        </p:spPr>
        <p:txBody>
          <a:bodyPr/>
          <a:lstStyle/>
          <a:p>
            <a:r>
              <a:rPr lang="en-US" altLang="ko-KR" sz="11500" dirty="0"/>
              <a:t>KEY challenges</a:t>
            </a:r>
            <a:r>
              <a:rPr lang="ko-KR" altLang="en-US" sz="11500" dirty="0"/>
              <a:t> </a:t>
            </a:r>
            <a:r>
              <a:rPr lang="en-US" altLang="ko-KR" sz="11500" dirty="0"/>
              <a:t>&amp; solutions </a:t>
            </a:r>
            <a:endParaRPr lang="ko-KR" altLang="en-US" sz="115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AC7EC03-02B2-9B48-A3E7-B0CF0E55D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40000">
            <a:off x="932543" y="3544065"/>
            <a:ext cx="873691" cy="401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"/>
          </p:nvPr>
        </p:nvSpPr>
        <p:spPr>
          <a:xfrm>
            <a:off x="1436161" y="4511890"/>
            <a:ext cx="11250305" cy="3209710"/>
          </a:xfrm>
          <a:ln w="76200">
            <a:solidFill>
              <a:srgbClr val="FFC000"/>
            </a:solidFill>
          </a:ln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4800" dirty="0">
                <a:sym typeface="Wingdings" panose="05000000000000000000" pitchFamily="2" charset="2"/>
              </a:rPr>
              <a:t>  2.  Examine the roll, pitch angle whether   </a:t>
            </a:r>
            <a:br>
              <a:rPr lang="en-US" altLang="ko-KR" sz="4800" dirty="0">
                <a:sym typeface="Wingdings" panose="05000000000000000000" pitchFamily="2" charset="2"/>
              </a:rPr>
            </a:br>
            <a:r>
              <a:rPr lang="en-US" altLang="ko-KR" sz="4800" dirty="0">
                <a:sym typeface="Wingdings" panose="05000000000000000000" pitchFamily="2" charset="2"/>
              </a:rPr>
              <a:t>     they are in </a:t>
            </a:r>
            <a:r>
              <a:rPr lang="en-US" altLang="ko-KR" sz="4800" b="1" dirty="0">
                <a:sym typeface="Wingdings" panose="05000000000000000000" pitchFamily="2" charset="2"/>
              </a:rPr>
              <a:t>‘dragging angle range’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US" altLang="ko-KR" sz="4800" b="1" dirty="0"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4 trials, overall 16000 pitch &amp; roll data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4800" dirty="0">
                <a:sym typeface="Wingdings" panose="05000000000000000000" pitchFamily="2" charset="2"/>
              </a:rPr>
              <a:t> Make the </a:t>
            </a:r>
            <a:r>
              <a:rPr lang="en-US" altLang="ko-KR" sz="4800" b="1" dirty="0">
                <a:sym typeface="Wingdings" panose="05000000000000000000" pitchFamily="2" charset="2"/>
              </a:rPr>
              <a:t>elliptic equation </a:t>
            </a:r>
            <a:br>
              <a:rPr lang="en-US" altLang="ko-KR" sz="4800" b="1" dirty="0">
                <a:sym typeface="Wingdings" panose="05000000000000000000" pitchFamily="2" charset="2"/>
              </a:rPr>
            </a:br>
            <a:r>
              <a:rPr lang="en-US" altLang="ko-KR" sz="4800" dirty="0">
                <a:sym typeface="Wingdings" panose="05000000000000000000" pitchFamily="2" charset="2"/>
              </a:rPr>
              <a:t>as ‘dragging angle range equation’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2019760" y="2892112"/>
            <a:ext cx="10666706" cy="1346013"/>
          </a:xfrm>
        </p:spPr>
        <p:txBody>
          <a:bodyPr/>
          <a:lstStyle/>
          <a:p>
            <a:r>
              <a:rPr lang="en-US" altLang="ko-KR" sz="5400" dirty="0">
                <a:solidFill>
                  <a:schemeClr val="accent6">
                    <a:lumMod val="75000"/>
                  </a:schemeClr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METHOD of processing the raw-data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D3AF2B-5CBF-784F-8D33-CC5EB3D65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0078" y="2933602"/>
            <a:ext cx="9704316" cy="940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0026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6160" y="855904"/>
            <a:ext cx="21353501" cy="3810000"/>
          </a:xfrm>
        </p:spPr>
        <p:txBody>
          <a:bodyPr/>
          <a:lstStyle/>
          <a:p>
            <a:r>
              <a:rPr lang="en-US" altLang="ko-KR" sz="11500" dirty="0"/>
              <a:t>KEY challenges</a:t>
            </a:r>
            <a:r>
              <a:rPr lang="ko-KR" altLang="en-US" sz="11500" dirty="0"/>
              <a:t> </a:t>
            </a:r>
            <a:r>
              <a:rPr lang="en-US" altLang="ko-KR" sz="11500" dirty="0"/>
              <a:t>&amp; solutions </a:t>
            </a:r>
            <a:endParaRPr lang="ko-KR" altLang="en-US" sz="115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AC7EC03-02B2-9B48-A3E7-B0CF0E55D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40000">
            <a:off x="932543" y="3544065"/>
            <a:ext cx="873691" cy="401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"/>
          </p:nvPr>
        </p:nvSpPr>
        <p:spPr>
          <a:xfrm>
            <a:off x="919607" y="4511890"/>
            <a:ext cx="12840472" cy="2812191"/>
          </a:xfrm>
          <a:ln w="76200">
            <a:solidFill>
              <a:srgbClr val="FFC000"/>
            </a:solidFill>
          </a:ln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4400" dirty="0">
                <a:sym typeface="Wingdings" panose="05000000000000000000" pitchFamily="2" charset="2"/>
              </a:rPr>
              <a:t> 3.  In order to recognize smoking one cigarette,     </a:t>
            </a:r>
            <a:br>
              <a:rPr lang="en-US" altLang="ko-KR" sz="4400" dirty="0">
                <a:sym typeface="Wingdings" panose="05000000000000000000" pitchFamily="2" charset="2"/>
              </a:rPr>
            </a:br>
            <a:r>
              <a:rPr lang="en-US" altLang="ko-KR" sz="4400" dirty="0">
                <a:sym typeface="Wingdings" panose="05000000000000000000" pitchFamily="2" charset="2"/>
              </a:rPr>
              <a:t>  a person has to drag </a:t>
            </a:r>
            <a:r>
              <a:rPr lang="en-US" altLang="ko-KR" sz="4400" b="1" dirty="0">
                <a:sym typeface="Wingdings" panose="05000000000000000000" pitchFamily="2" charset="2"/>
              </a:rPr>
              <a:t>at least seven times in 4 min</a:t>
            </a:r>
          </a:p>
          <a:p>
            <a:pPr>
              <a:lnSpc>
                <a:spcPct val="200000"/>
              </a:lnSpc>
            </a:pPr>
            <a:r>
              <a:rPr lang="en-US" altLang="ko-KR" sz="4400" b="1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2019760" y="2892112"/>
            <a:ext cx="10666706" cy="1346013"/>
          </a:xfrm>
        </p:spPr>
        <p:txBody>
          <a:bodyPr/>
          <a:lstStyle/>
          <a:p>
            <a:r>
              <a:rPr lang="en-US" altLang="ko-KR" sz="5400" dirty="0">
                <a:solidFill>
                  <a:schemeClr val="accent6">
                    <a:lumMod val="75000"/>
                  </a:schemeClr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METHOD of processing the raw-data</a:t>
            </a: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7F6D8CDF-EF9B-7647-8D9A-4EA7AECDBE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030508" y="6375323"/>
          <a:ext cx="9913081" cy="715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4E8CBD-FBBE-D14D-9A3F-9F0E692DE39B}"/>
              </a:ext>
            </a:extLst>
          </p:cNvPr>
          <p:cNvGrpSpPr/>
          <p:nvPr/>
        </p:nvGrpSpPr>
        <p:grpSpPr>
          <a:xfrm>
            <a:off x="2016886" y="7600980"/>
            <a:ext cx="12026624" cy="5901660"/>
            <a:chOff x="950086" y="7631460"/>
            <a:chExt cx="12026624" cy="590166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E690A4C-3AE5-B041-9D75-06CFC7934BEF}"/>
                </a:ext>
              </a:extLst>
            </p:cNvPr>
            <p:cNvGrpSpPr/>
            <p:nvPr/>
          </p:nvGrpSpPr>
          <p:grpSpPr>
            <a:xfrm>
              <a:off x="950086" y="7631460"/>
              <a:ext cx="12026624" cy="5901660"/>
              <a:chOff x="182882" y="7631460"/>
              <a:chExt cx="11367568" cy="5229296"/>
            </a:xfrm>
          </p:grpSpPr>
          <mc:AlternateContent xmlns:mc="http://schemas.openxmlformats.org/markup-compatibility/2006">
            <mc:Choice xmlns:cx1="http://schemas.microsoft.com/office/drawing/2015/9/8/chartex" xmlns="" Requires="cx1">
              <p:graphicFrame>
                <p:nvGraphicFramePr>
                  <p:cNvPr id="8" name="차트 7">
                    <a:extLst>
                      <a:ext uri="{FF2B5EF4-FFF2-40B4-BE49-F238E27FC236}">
                        <a16:creationId xmlns:a16="http://schemas.microsoft.com/office/drawing/2014/main" id="{CE5292AA-6599-A24B-9D6C-7B67DF2B72FC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867819845"/>
                      </p:ext>
                    </p:extLst>
                  </p:nvPr>
                </p:nvGraphicFramePr>
                <p:xfrm>
                  <a:off x="182882" y="7631460"/>
                  <a:ext cx="10623922" cy="5229296"/>
                </p:xfrm>
                <a:graphic>
                  <a:graphicData uri="http://schemas.microsoft.com/office/drawing/2014/chartex">
                    <cx:chart xmlns:cx="http://schemas.microsoft.com/office/drawing/2014/chartex" xmlns:r="http://schemas.openxmlformats.org/officeDocument/2006/relationships" r:id="rId5"/>
                  </a:graphicData>
                </a:graphic>
              </p:graphicFrame>
            </mc:Choice>
            <mc:Fallback>
              <p:pic>
                <p:nvPicPr>
                  <p:cNvPr id="8" name="차트 7">
                    <a:extLst>
                      <a:ext uri="{FF2B5EF4-FFF2-40B4-BE49-F238E27FC236}">
                        <a16:creationId xmlns:a16="http://schemas.microsoft.com/office/drawing/2014/main" id="{CE5292AA-6599-A24B-9D6C-7B67DF2B72F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16886" y="7600980"/>
                    <a:ext cx="11239864" cy="590166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B17B3C17-AB1F-9E4B-B0A9-1DDAB510D78F}"/>
                  </a:ext>
                </a:extLst>
              </p:cNvPr>
              <p:cNvCxnSpPr/>
              <p:nvPr/>
            </p:nvCxnSpPr>
            <p:spPr>
              <a:xfrm flipV="1">
                <a:off x="11074310" y="7894111"/>
                <a:ext cx="0" cy="3993089"/>
              </a:xfrm>
              <a:prstGeom prst="line">
                <a:avLst/>
              </a:prstGeom>
              <a:noFill/>
              <a:ln w="127000" cap="flat">
                <a:solidFill>
                  <a:schemeClr val="tx1">
                    <a:lumMod val="7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3CCA7B-85D5-304E-8541-1F90121856D9}"/>
                  </a:ext>
                </a:extLst>
              </p:cNvPr>
              <p:cNvSpPr txBox="1"/>
              <p:nvPr/>
            </p:nvSpPr>
            <p:spPr>
              <a:xfrm>
                <a:off x="1436161" y="8679596"/>
                <a:ext cx="4934159" cy="1090925"/>
              </a:xfrm>
              <a:prstGeom prst="rect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2987" tIns="82987" rIns="82987" bIns="82987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4000" dirty="0">
                    <a:solidFill>
                      <a:srgbClr val="C00000"/>
                    </a:solidFill>
                  </a:rPr>
                  <a:t>Smoking time &lt; 4 min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473D8B-A125-0642-8C52-A413F82AB858}"/>
                  </a:ext>
                </a:extLst>
              </p:cNvPr>
              <p:cNvSpPr txBox="1"/>
              <p:nvPr/>
            </p:nvSpPr>
            <p:spPr>
              <a:xfrm>
                <a:off x="9569250" y="9247516"/>
                <a:ext cx="1981200" cy="9985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2987" tIns="82987" rIns="82987" bIns="82987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36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FillTx/>
                    <a:latin typeface="Source Sans Pro Regular"/>
                    <a:ea typeface="Source Sans Pro Regular"/>
                    <a:cs typeface="Source Sans Pro Regular"/>
                    <a:sym typeface="Source Sans Pro Regular"/>
                  </a:rPr>
                  <a:t>240 sec</a:t>
                </a:r>
                <a:endParaRPr kumimoji="0" lang="ko-KR" altLang="en-US" sz="36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Source Sans Pro Regular"/>
                  <a:ea typeface="Source Sans Pro Regular"/>
                  <a:cs typeface="Source Sans Pro Regular"/>
                  <a:sym typeface="Source Sans Pro Regular"/>
                </a:endParaRPr>
              </a:p>
            </p:txBody>
          </p:sp>
        </p:grpSp>
        <p:sp>
          <p:nvSpPr>
            <p:cNvPr id="19" name="왼쪽 화살표[L] 18">
              <a:extLst>
                <a:ext uri="{FF2B5EF4-FFF2-40B4-BE49-F238E27FC236}">
                  <a16:creationId xmlns:a16="http://schemas.microsoft.com/office/drawing/2014/main" id="{3BF9216D-DE9D-8848-BB08-BDBE01EB3B68}"/>
                </a:ext>
              </a:extLst>
            </p:cNvPr>
            <p:cNvSpPr/>
            <p:nvPr/>
          </p:nvSpPr>
          <p:spPr>
            <a:xfrm>
              <a:off x="11362396" y="8800893"/>
              <a:ext cx="1097280" cy="751011"/>
            </a:xfrm>
            <a:prstGeom prst="leftArrow">
              <a:avLst/>
            </a:prstGeom>
            <a:solidFill>
              <a:schemeClr val="bg1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987" tIns="82987" rIns="82987" bIns="82987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8B8C8C"/>
                </a:solidFill>
                <a:effectLst/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9FF4338-2597-8944-944D-E71E9709668A}"/>
              </a:ext>
            </a:extLst>
          </p:cNvPr>
          <p:cNvSpPr txBox="1"/>
          <p:nvPr/>
        </p:nvSpPr>
        <p:spPr>
          <a:xfrm>
            <a:off x="14311962" y="8547838"/>
            <a:ext cx="5838707" cy="97550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t">
            <a:spAutoFit/>
          </a:bodyPr>
          <a:lstStyle/>
          <a:p>
            <a:r>
              <a:rPr lang="en-US" altLang="ko-KR" sz="3500" dirty="0">
                <a:solidFill>
                  <a:srgbClr val="C00000"/>
                </a:solidFill>
              </a:rPr>
              <a:t>96% of drags per cigarette </a:t>
            </a:r>
            <a:r>
              <a:rPr lang="ko-KR" altLang="en-US" sz="3500" dirty="0">
                <a:solidFill>
                  <a:srgbClr val="C00000"/>
                </a:solidFill>
              </a:rPr>
              <a:t> ≥ </a:t>
            </a:r>
            <a:r>
              <a:rPr lang="en-US" altLang="ko-KR" sz="3500" dirty="0">
                <a:solidFill>
                  <a:srgbClr val="C0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9537456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6160" y="855904"/>
            <a:ext cx="19899839" cy="3810000"/>
          </a:xfrm>
        </p:spPr>
        <p:txBody>
          <a:bodyPr/>
          <a:lstStyle/>
          <a:p>
            <a:r>
              <a:rPr lang="en-US" altLang="ko-KR" sz="11500" dirty="0"/>
              <a:t>KEY challenges</a:t>
            </a:r>
            <a:r>
              <a:rPr lang="ko-KR" altLang="en-US" sz="11500" dirty="0"/>
              <a:t> </a:t>
            </a:r>
            <a:r>
              <a:rPr lang="en-US" altLang="ko-KR" sz="11500" dirty="0"/>
              <a:t>&amp; solutions </a:t>
            </a:r>
            <a:endParaRPr lang="ko-KR" altLang="en-US" sz="115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AC7EC03-02B2-9B48-A3E7-B0CF0E55D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40000">
            <a:off x="932543" y="3544065"/>
            <a:ext cx="873691" cy="401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"/>
          </p:nvPr>
        </p:nvSpPr>
        <p:spPr>
          <a:xfrm>
            <a:off x="1140010" y="5133859"/>
            <a:ext cx="16673857" cy="6211474"/>
          </a:xfrm>
          <a:ln w="76200">
            <a:solidFill>
              <a:srgbClr val="FFC000"/>
            </a:solidFill>
          </a:ln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altLang="ko-KR" sz="4800" dirty="0">
                <a:sym typeface="Wingdings" panose="05000000000000000000" pitchFamily="2" charset="2"/>
              </a:rPr>
              <a:t>  We use </a:t>
            </a:r>
            <a:r>
              <a:rPr lang="en-US" altLang="ko-KR" sz="4800" b="1" dirty="0">
                <a:sym typeface="Wingdings" panose="05000000000000000000" pitchFamily="2" charset="2"/>
              </a:rPr>
              <a:t>“Data Layer API” </a:t>
            </a:r>
            <a:r>
              <a:rPr lang="en-US" altLang="ko-KR" sz="4800" dirty="0">
                <a:sym typeface="Wingdings" panose="05000000000000000000" pitchFamily="2" charset="2"/>
              </a:rPr>
              <a:t>of Wear OS using Bluetooth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altLang="ko-KR" sz="4800" b="1" dirty="0">
                <a:sym typeface="Wingdings" panose="05000000000000000000" pitchFamily="2" charset="2"/>
              </a:rPr>
              <a:t>  Wear OS </a:t>
            </a:r>
            <a:r>
              <a:rPr lang="en-US" altLang="ko-KR" sz="4800" dirty="0">
                <a:sym typeface="Wingdings" panose="05000000000000000000" pitchFamily="2" charset="2"/>
              </a:rPr>
              <a:t>:  Use </a:t>
            </a:r>
            <a:r>
              <a:rPr lang="en-US" altLang="ko-KR" sz="4800" dirty="0" err="1"/>
              <a:t>Wearable.</a:t>
            </a:r>
            <a:r>
              <a:rPr lang="en-US" altLang="ko-KR" sz="4800" i="1" dirty="0" err="1"/>
              <a:t>getDataClient</a:t>
            </a:r>
            <a:r>
              <a:rPr lang="en-US" altLang="ko-KR" sz="4800" i="1" dirty="0"/>
              <a:t> class </a:t>
            </a:r>
            <a:r>
              <a:rPr lang="en-US" altLang="ko-KR" sz="4800" dirty="0"/>
              <a:t>to send </a:t>
            </a:r>
            <a:br>
              <a:rPr lang="en-US" altLang="ko-KR" sz="4800" dirty="0"/>
            </a:br>
            <a:r>
              <a:rPr lang="en-US" altLang="ko-KR" sz="4800" dirty="0"/>
              <a:t>                         timestamp information of smoking action</a:t>
            </a:r>
            <a:r>
              <a:rPr lang="en-US" altLang="ko-KR" sz="4800" i="1" dirty="0"/>
              <a:t/>
            </a:r>
            <a:br>
              <a:rPr lang="en-US" altLang="ko-KR" sz="4800" i="1" dirty="0"/>
            </a:br>
            <a:r>
              <a:rPr lang="en-US" altLang="ko-KR" sz="4800" i="1" dirty="0"/>
              <a:t> </a:t>
            </a:r>
            <a:r>
              <a:rPr lang="ko-KR" altLang="en-US" sz="4800" i="1" dirty="0"/>
              <a:t> </a:t>
            </a:r>
            <a:r>
              <a:rPr lang="en-US" altLang="ko-KR" sz="4800" i="1" dirty="0"/>
              <a:t> </a:t>
            </a:r>
            <a:r>
              <a:rPr lang="en-US" altLang="ko-KR" sz="4800" b="1" dirty="0">
                <a:sym typeface="Wingdings" panose="05000000000000000000" pitchFamily="2" charset="2"/>
              </a:rPr>
              <a:t>Phone</a:t>
            </a:r>
            <a:r>
              <a:rPr lang="en-US" altLang="ko-KR" sz="4800" dirty="0">
                <a:sym typeface="Wingdings" panose="05000000000000000000" pitchFamily="2" charset="2"/>
              </a:rPr>
              <a:t> : Use  </a:t>
            </a:r>
            <a:r>
              <a:rPr lang="en-US" altLang="ko-KR" sz="4800" dirty="0" err="1">
                <a:sym typeface="Wingdings" panose="05000000000000000000" pitchFamily="2" charset="2"/>
              </a:rPr>
              <a:t>DataClient.onDataChangedListener</a:t>
            </a:r>
            <a:r>
              <a:rPr lang="ko-KR" altLang="en-US" sz="4800" dirty="0"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  </a:t>
            </a:r>
            <a:br>
              <a:rPr lang="en-US" altLang="ko-KR" sz="4800" dirty="0">
                <a:sym typeface="Wingdings" panose="05000000000000000000" pitchFamily="2" charset="2"/>
              </a:rPr>
            </a:br>
            <a:r>
              <a:rPr lang="en-US" altLang="ko-KR" sz="4800" dirty="0">
                <a:sym typeface="Wingdings" panose="05000000000000000000" pitchFamily="2" charset="2"/>
              </a:rPr>
              <a:t>                 </a:t>
            </a:r>
            <a:r>
              <a:rPr lang="ko-KR" altLang="en-US" sz="4800" dirty="0"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ym typeface="Wingdings" panose="05000000000000000000" pitchFamily="2" charset="2"/>
              </a:rPr>
              <a:t>  in the background service</a:t>
            </a:r>
            <a:r>
              <a:rPr lang="en-US" altLang="ko-KR" sz="3600" dirty="0"/>
              <a:t/>
            </a:r>
            <a:br>
              <a:rPr lang="en-US" altLang="ko-KR" sz="3600" dirty="0"/>
            </a:br>
            <a:endParaRPr lang="en-US" altLang="ko-KR" sz="36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2019760" y="2892112"/>
            <a:ext cx="16652767" cy="1346013"/>
          </a:xfrm>
        </p:spPr>
        <p:txBody>
          <a:bodyPr/>
          <a:lstStyle/>
          <a:p>
            <a:r>
              <a:rPr lang="en-US" altLang="ko-KR" sz="5400" dirty="0">
                <a:solidFill>
                  <a:schemeClr val="accent6">
                    <a:lumMod val="75000"/>
                  </a:schemeClr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COMMUNICATION between smartphone and smartwatch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F4CBB51-A4B9-384C-90F2-3A4E9697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0650" y="3649549"/>
            <a:ext cx="8111876" cy="919345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D7A250B-730F-1F41-95BC-A2265A6DAB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55"/>
          <a:stretch/>
        </p:blipFill>
        <p:spPr>
          <a:xfrm>
            <a:off x="20788189" y="10020951"/>
            <a:ext cx="2455801" cy="23166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55258C-FF83-D44A-B642-3C79854169B6}"/>
              </a:ext>
            </a:extLst>
          </p:cNvPr>
          <p:cNvSpPr/>
          <p:nvPr/>
        </p:nvSpPr>
        <p:spPr>
          <a:xfrm>
            <a:off x="17551680" y="12503718"/>
            <a:ext cx="6126998" cy="884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Sample network structure in Wear OS official document</a:t>
            </a:r>
            <a:endParaRPr lang="en-US" altLang="ko-KR" sz="1600" dirty="0"/>
          </a:p>
          <a:p>
            <a:r>
              <a:rPr lang="ko-KR" altLang="en-US" sz="1600" dirty="0" err="1"/>
              <a:t>https</a:t>
            </a:r>
            <a:r>
              <a:rPr lang="ko-KR" altLang="en-US" sz="1600" dirty="0"/>
              <a:t>://</a:t>
            </a:r>
            <a:r>
              <a:rPr lang="ko-KR" altLang="en-US" sz="1600" dirty="0" err="1"/>
              <a:t>developer.android.com</a:t>
            </a:r>
            <a:r>
              <a:rPr lang="ko-KR" altLang="en-US" sz="1600" dirty="0"/>
              <a:t>/</a:t>
            </a:r>
            <a:r>
              <a:rPr lang="ko-KR" altLang="en-US" sz="1600" dirty="0" err="1"/>
              <a:t>training</a:t>
            </a:r>
            <a:r>
              <a:rPr lang="ko-KR" altLang="en-US" sz="1600" dirty="0"/>
              <a:t>/</a:t>
            </a:r>
            <a:r>
              <a:rPr lang="ko-KR" altLang="en-US" sz="1600" dirty="0" err="1"/>
              <a:t>wearables</a:t>
            </a:r>
            <a:r>
              <a:rPr lang="ko-KR" altLang="en-US" sz="1600" dirty="0"/>
              <a:t>/</a:t>
            </a:r>
            <a:r>
              <a:rPr lang="ko-KR" altLang="en-US" sz="1600" dirty="0" err="1"/>
              <a:t>data-layer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767739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">
            <a:extLst>
              <a:ext uri="{FF2B5EF4-FFF2-40B4-BE49-F238E27FC236}">
                <a16:creationId xmlns:a16="http://schemas.microsoft.com/office/drawing/2014/main" id="{99B1ACF0-0882-DC42-A10F-E1837238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161" y="855904"/>
            <a:ext cx="19976038" cy="3810000"/>
          </a:xfrm>
        </p:spPr>
        <p:txBody>
          <a:bodyPr/>
          <a:lstStyle/>
          <a:p>
            <a:r>
              <a:rPr lang="en-US" altLang="ko-KR" sz="11500" dirty="0"/>
              <a:t>KEY challenges</a:t>
            </a:r>
            <a:r>
              <a:rPr lang="ko-KR" altLang="en-US" sz="11500" dirty="0"/>
              <a:t> </a:t>
            </a:r>
            <a:r>
              <a:rPr lang="en-US" altLang="ko-KR" sz="11500" dirty="0"/>
              <a:t>&amp; solutions </a:t>
            </a:r>
            <a:endParaRPr lang="ko-KR" altLang="en-US" sz="11500" dirty="0"/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F200B798-F12C-344C-9263-D0491BE2B6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40000">
            <a:off x="932543" y="3544065"/>
            <a:ext cx="873691" cy="401425"/>
          </a:xfrm>
          <a:prstGeom prst="rect">
            <a:avLst/>
          </a:prstGeom>
        </p:spPr>
      </p:pic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4C7D08B8-22D4-1846-A90C-03EAA6208564}"/>
              </a:ext>
            </a:extLst>
          </p:cNvPr>
          <p:cNvSpPr txBox="1">
            <a:spLocks/>
          </p:cNvSpPr>
          <p:nvPr/>
        </p:nvSpPr>
        <p:spPr>
          <a:xfrm>
            <a:off x="2019760" y="2892112"/>
            <a:ext cx="10035892" cy="134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83377" tIns="83377" rIns="83377" bIns="83377">
            <a:spAutoFit/>
          </a:bodyPr>
          <a:lstStyle>
            <a:lvl1pPr marL="0" marR="0" indent="0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Regular"/>
                <a:ea typeface="Source Sans Pro SemiBold"/>
                <a:cs typeface="Source Sans Pro SemiBold"/>
                <a:sym typeface="Source Sans Pro Regular"/>
              </a:defRPr>
            </a:lvl1pPr>
            <a:lvl2pPr marL="699062" marR="0" indent="-205606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–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184294" marR="0" indent="-197382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•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715347" marR="0" indent="-234979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–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08803" marR="0" indent="-234979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»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02259" marR="0" indent="-234979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•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3195715" marR="0" indent="-234979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•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3689170" marR="0" indent="-234979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•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4182627" marR="0" indent="-234979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•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hangingPunct="1"/>
            <a:r>
              <a:rPr lang="en-US" altLang="ko-KR" sz="5400">
                <a:solidFill>
                  <a:schemeClr val="accent6">
                    <a:lumMod val="75000"/>
                  </a:schemeClr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REAL-TIME processing on 24 hours</a:t>
            </a:r>
            <a:endParaRPr lang="en-US" altLang="ko-KR" sz="5400" dirty="0">
              <a:solidFill>
                <a:schemeClr val="accent6">
                  <a:lumMod val="75000"/>
                </a:schemeClr>
              </a:solidFill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33" name="텍스트 개체 틀 1">
            <a:extLst>
              <a:ext uri="{FF2B5EF4-FFF2-40B4-BE49-F238E27FC236}">
                <a16:creationId xmlns:a16="http://schemas.microsoft.com/office/drawing/2014/main" id="{6625D764-DEAB-BE46-AFB6-DAC22B32224A}"/>
              </a:ext>
            </a:extLst>
          </p:cNvPr>
          <p:cNvSpPr txBox="1">
            <a:spLocks/>
          </p:cNvSpPr>
          <p:nvPr/>
        </p:nvSpPr>
        <p:spPr>
          <a:xfrm>
            <a:off x="1436160" y="4433212"/>
            <a:ext cx="19976039" cy="3122424"/>
          </a:xfrm>
          <a:prstGeom prst="rect">
            <a:avLst/>
          </a:prstGeom>
          <a:ln w="76200">
            <a:solidFill>
              <a:srgbClr val="FFC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2987" tIns="82987" rIns="82987" bIns="82987"/>
          <a:lstStyle>
            <a:lvl1pPr marL="0" marR="0" indent="0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  <a:lvl2pPr marL="0" marR="0" indent="228603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2pPr>
            <a:lvl3pPr marL="0" marR="0" indent="457206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3pPr>
            <a:lvl4pPr marL="0" marR="0" indent="685809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4pPr>
            <a:lvl5pPr marL="0" marR="0" indent="914411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5pPr>
            <a:lvl6pPr marL="2702259" marR="0" indent="-234979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•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L="3195715" marR="0" indent="-234979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•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L="3689170" marR="0" indent="-234979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•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L="4182627" marR="0" indent="-234979" algn="l" defTabSz="8255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poqaHanSans-Regular"/>
              <a:buChar char="•"/>
              <a:tabLst/>
              <a:defRPr sz="2000" b="0" i="0" u="none" strike="noStrike" cap="none" spc="19" baseline="0">
                <a:ln>
                  <a:noFill/>
                </a:ln>
                <a:solidFill>
                  <a:srgbClr val="535353"/>
                </a:solidFill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marL="457200" indent="-457200" hangingPunct="1">
              <a:buFont typeface="Wingdings" panose="05000000000000000000" pitchFamily="2" charset="2"/>
              <a:buChar char="à"/>
            </a:pPr>
            <a:r>
              <a:rPr lang="en-US" altLang="ko-KR" sz="3600" dirty="0">
                <a:sym typeface="Wingdings" panose="05000000000000000000" pitchFamily="2" charset="2"/>
              </a:rPr>
              <a:t> Use </a:t>
            </a:r>
            <a:r>
              <a:rPr lang="en-US" altLang="ko-KR" sz="3600" b="1" dirty="0">
                <a:sym typeface="Wingdings" panose="05000000000000000000" pitchFamily="2" charset="2"/>
              </a:rPr>
              <a:t>Foreground Service</a:t>
            </a:r>
            <a:r>
              <a:rPr lang="en-US" altLang="ko-KR" sz="3600" dirty="0">
                <a:sym typeface="Wingdings" panose="05000000000000000000" pitchFamily="2" charset="2"/>
              </a:rPr>
              <a:t> to operate detection app continuously in Smartwatch</a:t>
            </a:r>
          </a:p>
          <a:p>
            <a:pPr marL="457200" indent="-457200" hangingPunct="1">
              <a:buFont typeface="Wingdings" panose="05000000000000000000" pitchFamily="2" charset="2"/>
              <a:buChar char="à"/>
            </a:pPr>
            <a:r>
              <a:rPr lang="en-US" altLang="ko-KR" sz="3600" dirty="0">
                <a:sym typeface="Wingdings" panose="05000000000000000000" pitchFamily="2" charset="2"/>
              </a:rPr>
              <a:t> It consumes a small mount of  energy and resources.</a:t>
            </a:r>
          </a:p>
          <a:p>
            <a:pPr marL="457200" indent="-457200" hangingPunct="1">
              <a:buFont typeface="Wingdings" panose="05000000000000000000" pitchFamily="2" charset="2"/>
              <a:buChar char="à"/>
            </a:pPr>
            <a:r>
              <a:rPr lang="en-US" altLang="ko-KR" sz="3600" dirty="0">
                <a:sym typeface="Wingdings" panose="05000000000000000000" pitchFamily="2" charset="2"/>
              </a:rPr>
              <a:t>The watch already use sensors to see whether the user is looking at the screen or not.</a:t>
            </a:r>
          </a:p>
          <a:p>
            <a:pPr marL="457200" indent="-457200" hangingPunct="1">
              <a:buFont typeface="Wingdings" panose="05000000000000000000" pitchFamily="2" charset="2"/>
              <a:buChar char="à"/>
            </a:pPr>
            <a:endParaRPr lang="en-US" altLang="ko-KR" sz="3600" dirty="0">
              <a:sym typeface="Wingdings" panose="05000000000000000000" pitchFamily="2" charset="2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6C77CB0-C775-9240-A2D6-3D293A89E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37"/>
          <a:stretch/>
        </p:blipFill>
        <p:spPr>
          <a:xfrm>
            <a:off x="1300570" y="7879582"/>
            <a:ext cx="21929164" cy="56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9499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">
            <a:extLst>
              <a:ext uri="{FF2B5EF4-FFF2-40B4-BE49-F238E27FC236}">
                <a16:creationId xmlns:a16="http://schemas.microsoft.com/office/drawing/2014/main" id="{638D4B67-9623-A749-BDAA-E5F89E2B0B05}"/>
              </a:ext>
            </a:extLst>
          </p:cNvPr>
          <p:cNvGrpSpPr/>
          <p:nvPr/>
        </p:nvGrpSpPr>
        <p:grpSpPr>
          <a:xfrm>
            <a:off x="278144" y="2969818"/>
            <a:ext cx="8586461" cy="7435645"/>
            <a:chOff x="0" y="0"/>
            <a:chExt cx="8586458" cy="7435642"/>
          </a:xfrm>
        </p:grpSpPr>
        <p:sp>
          <p:nvSpPr>
            <p:cNvPr id="17" name="도형">
              <a:extLst>
                <a:ext uri="{FF2B5EF4-FFF2-40B4-BE49-F238E27FC236}">
                  <a16:creationId xmlns:a16="http://schemas.microsoft.com/office/drawing/2014/main" id="{1EA247B2-3F46-9B49-A850-FD32EF685813}"/>
                </a:ext>
              </a:extLst>
            </p:cNvPr>
            <p:cNvSpPr/>
            <p:nvPr/>
          </p:nvSpPr>
          <p:spPr>
            <a:xfrm>
              <a:off x="695442" y="5046479"/>
              <a:ext cx="7204808" cy="238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8" y="0"/>
                  </a:moveTo>
                  <a:lnTo>
                    <a:pt x="5028" y="4"/>
                  </a:lnTo>
                  <a:lnTo>
                    <a:pt x="0" y="29"/>
                  </a:lnTo>
                  <a:lnTo>
                    <a:pt x="4134" y="21600"/>
                  </a:lnTo>
                  <a:lnTo>
                    <a:pt x="5673" y="21600"/>
                  </a:lnTo>
                  <a:lnTo>
                    <a:pt x="15926" y="21600"/>
                  </a:lnTo>
                  <a:lnTo>
                    <a:pt x="16631" y="21600"/>
                  </a:lnTo>
                  <a:lnTo>
                    <a:pt x="17466" y="21600"/>
                  </a:lnTo>
                  <a:lnTo>
                    <a:pt x="21600" y="29"/>
                  </a:lnTo>
                  <a:lnTo>
                    <a:pt x="16631" y="4"/>
                  </a:lnTo>
                  <a:lnTo>
                    <a:pt x="16631" y="0"/>
                  </a:lnTo>
                  <a:lnTo>
                    <a:pt x="15926" y="0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pPr>
                <a:lnSpc>
                  <a:spcPct val="150000"/>
                </a:lnSpc>
                <a:defRPr sz="2200" spc="0">
                  <a:solidFill>
                    <a:srgbClr val="000000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endParaRPr sz="2200">
                <a:latin typeface="Source Sans Pro Bold" panose="020B0703030403020204" pitchFamily="34" charset="0"/>
                <a:ea typeface="Source Sans Pro Bold" panose="020B0703030403020204" pitchFamily="34" charset="0"/>
              </a:endParaRPr>
            </a:p>
          </p:txBody>
        </p:sp>
        <p:sp>
          <p:nvSpPr>
            <p:cNvPr id="18" name="도형">
              <a:extLst>
                <a:ext uri="{FF2B5EF4-FFF2-40B4-BE49-F238E27FC236}">
                  <a16:creationId xmlns:a16="http://schemas.microsoft.com/office/drawing/2014/main" id="{1C24D476-D65F-3B40-B8FE-4FBB9184CAE6}"/>
                </a:ext>
              </a:extLst>
            </p:cNvPr>
            <p:cNvSpPr/>
            <p:nvPr/>
          </p:nvSpPr>
          <p:spPr>
            <a:xfrm rot="7200000">
              <a:off x="-766664" y="2522482"/>
              <a:ext cx="7204808" cy="238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8" y="0"/>
                  </a:moveTo>
                  <a:lnTo>
                    <a:pt x="5028" y="4"/>
                  </a:lnTo>
                  <a:lnTo>
                    <a:pt x="0" y="29"/>
                  </a:lnTo>
                  <a:lnTo>
                    <a:pt x="4134" y="21600"/>
                  </a:lnTo>
                  <a:lnTo>
                    <a:pt x="5673" y="21600"/>
                  </a:lnTo>
                  <a:lnTo>
                    <a:pt x="15926" y="21600"/>
                  </a:lnTo>
                  <a:lnTo>
                    <a:pt x="16631" y="21600"/>
                  </a:lnTo>
                  <a:lnTo>
                    <a:pt x="17466" y="21600"/>
                  </a:lnTo>
                  <a:lnTo>
                    <a:pt x="21600" y="29"/>
                  </a:lnTo>
                  <a:lnTo>
                    <a:pt x="16631" y="4"/>
                  </a:lnTo>
                  <a:lnTo>
                    <a:pt x="16631" y="0"/>
                  </a:lnTo>
                  <a:lnTo>
                    <a:pt x="15926" y="0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pPr>
                <a:lnSpc>
                  <a:spcPct val="150000"/>
                </a:lnSpc>
                <a:defRPr sz="2200" spc="0">
                  <a:solidFill>
                    <a:srgbClr val="000000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endParaRPr sz="2200">
                <a:latin typeface="Source Sans Pro Bold" panose="020B0703030403020204" pitchFamily="34" charset="0"/>
                <a:ea typeface="Source Sans Pro Bold" panose="020B0703030403020204" pitchFamily="34" charset="0"/>
              </a:endParaRPr>
            </a:p>
          </p:txBody>
        </p:sp>
        <p:sp>
          <p:nvSpPr>
            <p:cNvPr id="19" name="도형">
              <a:extLst>
                <a:ext uri="{FF2B5EF4-FFF2-40B4-BE49-F238E27FC236}">
                  <a16:creationId xmlns:a16="http://schemas.microsoft.com/office/drawing/2014/main" id="{F2C5BD22-B864-7544-9793-3FB9F5478C6F}"/>
                </a:ext>
              </a:extLst>
            </p:cNvPr>
            <p:cNvSpPr/>
            <p:nvPr/>
          </p:nvSpPr>
          <p:spPr>
            <a:xfrm rot="14400000" flipH="1">
              <a:off x="2148314" y="2522482"/>
              <a:ext cx="7204809" cy="238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8" y="0"/>
                  </a:moveTo>
                  <a:lnTo>
                    <a:pt x="5028" y="4"/>
                  </a:lnTo>
                  <a:lnTo>
                    <a:pt x="0" y="29"/>
                  </a:lnTo>
                  <a:lnTo>
                    <a:pt x="4134" y="21600"/>
                  </a:lnTo>
                  <a:lnTo>
                    <a:pt x="5673" y="21600"/>
                  </a:lnTo>
                  <a:lnTo>
                    <a:pt x="15926" y="21600"/>
                  </a:lnTo>
                  <a:lnTo>
                    <a:pt x="16631" y="21600"/>
                  </a:lnTo>
                  <a:lnTo>
                    <a:pt x="17466" y="21600"/>
                  </a:lnTo>
                  <a:lnTo>
                    <a:pt x="21600" y="29"/>
                  </a:lnTo>
                  <a:lnTo>
                    <a:pt x="16631" y="4"/>
                  </a:lnTo>
                  <a:lnTo>
                    <a:pt x="16631" y="0"/>
                  </a:lnTo>
                  <a:lnTo>
                    <a:pt x="15926" y="0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pPr>
                <a:lnSpc>
                  <a:spcPct val="150000"/>
                </a:lnSpc>
                <a:defRPr sz="2200" spc="0">
                  <a:solidFill>
                    <a:srgbClr val="000000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pPr>
              <a:endParaRPr sz="2200" dirty="0">
                <a:latin typeface="Source Sans Pro Bold" panose="020B0703030403020204" pitchFamily="34" charset="0"/>
                <a:ea typeface="Source Sans Pro Bold" panose="020B0703030403020204" pitchFamily="34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3375" y="1082773"/>
            <a:ext cx="5334000" cy="4064000"/>
          </a:xfrm>
        </p:spPr>
        <p:txBody>
          <a:bodyPr/>
          <a:lstStyle/>
          <a:p>
            <a:r>
              <a:rPr lang="en-US" altLang="ko-KR" sz="88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SUCCESS</a:t>
            </a:r>
            <a:br>
              <a:rPr lang="en-US" altLang="ko-KR" sz="88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</a:br>
            <a:r>
              <a:rPr lang="en-US" altLang="ko-KR" sz="88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CRITERIA</a:t>
            </a:r>
            <a:endParaRPr lang="ko-KR" altLang="en-US" sz="8800" dirty="0">
              <a:latin typeface="Source Sans Pro Bold" panose="020B0703030403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80388" y="10862063"/>
            <a:ext cx="5935199" cy="3553137"/>
          </a:xfrm>
        </p:spPr>
        <p:txBody>
          <a:bodyPr/>
          <a:lstStyle/>
          <a:p>
            <a:r>
              <a:rPr lang="en-US" altLang="ko-KR" dirty="0"/>
              <a:t>goals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10073412" y="1328841"/>
            <a:ext cx="14076127" cy="3310969"/>
          </a:xfrm>
        </p:spPr>
        <p:txBody>
          <a:bodyPr/>
          <a:lstStyle/>
          <a:p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Can our app </a:t>
            </a:r>
            <a:r>
              <a:rPr lang="en-US" altLang="ko-KR" sz="4400" dirty="0">
                <a:solidFill>
                  <a:srgbClr val="FFC000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detect</a:t>
            </a:r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smoking behavior accurately?</a:t>
            </a:r>
          </a:p>
          <a:p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: Yes. We did some experiments to verify our detection model (TBC).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9911774" y="6085309"/>
            <a:ext cx="14472226" cy="4518158"/>
          </a:xfrm>
        </p:spPr>
        <p:txBody>
          <a:bodyPr/>
          <a:lstStyle/>
          <a:p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Can user get </a:t>
            </a:r>
            <a:r>
              <a:rPr lang="en-US" altLang="ko-KR" sz="4400" dirty="0">
                <a:solidFill>
                  <a:srgbClr val="FFC000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useful information </a:t>
            </a:r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to quit smoking</a:t>
            </a:r>
            <a:r>
              <a:rPr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?</a:t>
            </a:r>
            <a:endParaRPr lang="en-US" altLang="ko-KR" sz="4400" dirty="0">
              <a:solidFill>
                <a:srgbClr val="C00000"/>
              </a:solidFill>
              <a:highlight>
                <a:srgbClr val="FFFF00"/>
              </a:highlight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  <a:p>
            <a:r>
              <a:rPr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: Yes, as you saw in the UI demo, it provides some useful information to the user.</a:t>
            </a:r>
            <a:endParaRPr lang="en-US" altLang="ko-KR" sz="44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>
          <a:xfrm>
            <a:off x="8968346" y="10036128"/>
            <a:ext cx="15368762" cy="3434784"/>
          </a:xfrm>
        </p:spPr>
        <p:txBody>
          <a:bodyPr/>
          <a:lstStyle/>
          <a:p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Is our app stable during </a:t>
            </a:r>
            <a:r>
              <a:rPr lang="en-US" altLang="ko-KR" sz="4400" dirty="0">
                <a:solidFill>
                  <a:srgbClr val="FFC000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all the time</a:t>
            </a:r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?</a:t>
            </a:r>
          </a:p>
          <a:p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: It’s</a:t>
            </a:r>
            <a:r>
              <a:rPr lang="ko-KR" altLang="en-US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</a:t>
            </a:r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working</a:t>
            </a:r>
            <a:r>
              <a:rPr lang="ko-KR" altLang="en-US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</a:t>
            </a:r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well</a:t>
            </a:r>
            <a:r>
              <a:rPr lang="ko-KR" altLang="en-US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 </a:t>
            </a:r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but</a:t>
            </a:r>
            <a:r>
              <a:rPr lang="ko-KR" altLang="en-US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</a:t>
            </a:r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Not</a:t>
            </a:r>
            <a:r>
              <a:rPr lang="ko-KR" altLang="en-US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</a:t>
            </a:r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perfectly.</a:t>
            </a:r>
            <a:r>
              <a:rPr lang="ko-KR" altLang="en-US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</a:t>
            </a:r>
            <a:endParaRPr lang="en-US" altLang="ko-KR" sz="44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  <a:p>
            <a:r>
              <a:rPr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Sometimes </a:t>
            </a:r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the app stops responding.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2199943" y="7025897"/>
            <a:ext cx="1390943" cy="603740"/>
          </a:xfrm>
        </p:spPr>
        <p:txBody>
          <a:bodyPr/>
          <a:lstStyle/>
          <a:p>
            <a:r>
              <a:rPr lang="en-US" altLang="ko-KR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ACCURACY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2"/>
          </p:nvPr>
        </p:nvSpPr>
        <p:spPr>
          <a:xfrm>
            <a:off x="5580585" y="7025897"/>
            <a:ext cx="1356510" cy="603740"/>
          </a:xfrm>
        </p:spPr>
        <p:txBody>
          <a:bodyPr/>
          <a:lstStyle/>
          <a:p>
            <a:r>
              <a:rPr lang="en-US" altLang="ko-KR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EFFICIENT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4"/>
          </p:nvPr>
        </p:nvSpPr>
        <p:spPr>
          <a:xfrm>
            <a:off x="4049065" y="9605753"/>
            <a:ext cx="1044631" cy="603740"/>
          </a:xfrm>
        </p:spPr>
        <p:txBody>
          <a:bodyPr/>
          <a:lstStyle/>
          <a:p>
            <a:r>
              <a:rPr lang="en-US" altLang="ko-KR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STABLE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6"/>
          </p:nvPr>
        </p:nvSpPr>
        <p:spPr>
          <a:xfrm>
            <a:off x="9416921" y="683203"/>
            <a:ext cx="12008416" cy="612000"/>
          </a:xfrm>
        </p:spPr>
        <p:txBody>
          <a:bodyPr/>
          <a:lstStyle/>
          <a:p>
            <a:r>
              <a:rPr lang="en-US" altLang="ko-KR" sz="5400" b="1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GOAL 1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7"/>
          </p:nvPr>
        </p:nvSpPr>
        <p:spPr>
          <a:xfrm>
            <a:off x="9178943" y="5052989"/>
            <a:ext cx="12008416" cy="612000"/>
          </a:xfrm>
        </p:spPr>
        <p:txBody>
          <a:bodyPr/>
          <a:lstStyle/>
          <a:p>
            <a:r>
              <a:rPr lang="en-US" altLang="ko-KR" sz="5400" b="1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GOAL 2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8"/>
          </p:nvPr>
        </p:nvSpPr>
        <p:spPr>
          <a:xfrm>
            <a:off x="9405039" y="9181321"/>
            <a:ext cx="12008416" cy="612000"/>
          </a:xfrm>
        </p:spPr>
        <p:txBody>
          <a:bodyPr/>
          <a:lstStyle/>
          <a:p>
            <a:r>
              <a:rPr lang="en-US" altLang="ko-KR" sz="5400" b="1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GOAL 3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9"/>
          </p:nvPr>
        </p:nvSpPr>
        <p:spPr>
          <a:xfrm>
            <a:off x="1844834" y="5989499"/>
            <a:ext cx="2520000" cy="1522413"/>
          </a:xfrm>
        </p:spPr>
        <p:txBody>
          <a:bodyPr/>
          <a:lstStyle/>
          <a:p>
            <a:r>
              <a:rPr lang="en-US" altLang="ko-KR" sz="7200" dirty="0">
                <a:solidFill>
                  <a:schemeClr val="tx1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HIGH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0"/>
          </p:nvPr>
        </p:nvSpPr>
        <p:spPr>
          <a:xfrm>
            <a:off x="4967658" y="5957366"/>
            <a:ext cx="2520000" cy="1522413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OK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1"/>
          </p:nvPr>
        </p:nvSpPr>
        <p:spPr>
          <a:xfrm>
            <a:off x="3311375" y="8406688"/>
            <a:ext cx="2520000" cy="1522413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24/7</a:t>
            </a:r>
          </a:p>
        </p:txBody>
      </p:sp>
    </p:spTree>
    <p:extLst>
      <p:ext uri="{BB962C8B-B14F-4D97-AF65-F5344CB8AC3E}">
        <p14:creationId xmlns:p14="http://schemas.microsoft.com/office/powerpoint/2010/main" val="42387340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6" y="598932"/>
            <a:ext cx="22603968" cy="127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578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6624" y="682989"/>
            <a:ext cx="8067344" cy="4064000"/>
          </a:xfrm>
        </p:spPr>
        <p:txBody>
          <a:bodyPr/>
          <a:lstStyle/>
          <a:p>
            <a:r>
              <a:rPr lang="en-US" altLang="ko-KR" sz="88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Demonstration</a:t>
            </a:r>
            <a:br>
              <a:rPr lang="en-US" altLang="ko-KR" sz="88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</a:br>
            <a:r>
              <a:rPr lang="en-US" altLang="ko-KR" sz="88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&amp; Verification</a:t>
            </a:r>
            <a:endParaRPr lang="ko-KR" altLang="en-US" sz="8800" dirty="0">
              <a:latin typeface="Source Sans Pro Bold" panose="020B0703030403020204" pitchFamily="34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9853368" y="1469749"/>
            <a:ext cx="12008416" cy="2351411"/>
          </a:xfrm>
        </p:spPr>
        <p:txBody>
          <a:bodyPr/>
          <a:lstStyle/>
          <a:p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Can our app </a:t>
            </a:r>
            <a:r>
              <a:rPr lang="en-US" altLang="ko-KR" sz="4400" dirty="0">
                <a:solidFill>
                  <a:srgbClr val="FFC000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detect</a:t>
            </a:r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smoking behavior accurately?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6"/>
          </p:nvPr>
        </p:nvSpPr>
        <p:spPr>
          <a:xfrm>
            <a:off x="9196876" y="824111"/>
            <a:ext cx="12008416" cy="612000"/>
          </a:xfrm>
        </p:spPr>
        <p:txBody>
          <a:bodyPr/>
          <a:lstStyle/>
          <a:p>
            <a:r>
              <a:rPr lang="en-US" altLang="ko-KR" sz="5400" b="1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GOAL 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E4F88A-A585-B041-BA2A-142FA52C36ED}"/>
              </a:ext>
            </a:extLst>
          </p:cNvPr>
          <p:cNvSpPr/>
          <p:nvPr/>
        </p:nvSpPr>
        <p:spPr>
          <a:xfrm>
            <a:off x="2191980" y="4415356"/>
            <a:ext cx="19669804" cy="6623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AutoNum type="arabicPeriod"/>
            </a:pPr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10 smokers wore the smartwatch and check whether the app detect their smoking motions correctly.  </a:t>
            </a:r>
            <a:r>
              <a:rPr lang="en-US" altLang="ko-KR" sz="4800" dirty="0">
                <a:sym typeface="Wingdings" panose="05000000000000000000" pitchFamily="2" charset="2"/>
              </a:rPr>
              <a:t/>
            </a:r>
            <a:br>
              <a:rPr lang="en-US" altLang="ko-KR" sz="4800" dirty="0">
                <a:sym typeface="Wingdings" panose="05000000000000000000" pitchFamily="2" charset="2"/>
              </a:rPr>
            </a:br>
            <a:r>
              <a:rPr lang="en-US" altLang="ko-KR" sz="4800" dirty="0">
                <a:solidFill>
                  <a:srgbClr val="0B45C9"/>
                </a:solidFill>
                <a:sym typeface="Wingdings" panose="05000000000000000000" pitchFamily="2" charset="2"/>
              </a:rPr>
              <a:t>- 100% success (true positive)</a:t>
            </a:r>
          </a:p>
          <a:p>
            <a:pPr marL="914400" indent="-914400">
              <a:buAutoNum type="arabicPeriod"/>
            </a:pPr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2 non-smokers wore the smartwatch for three hours </a:t>
            </a:r>
            <a:r>
              <a:rPr lang="ko-KR" altLang="en-US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in</a:t>
            </a:r>
            <a:r>
              <a:rPr lang="ko-KR" altLang="en-US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daily</a:t>
            </a:r>
            <a:r>
              <a:rPr lang="ko-KR" altLang="en-US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life</a:t>
            </a:r>
            <a:br>
              <a:rPr lang="en-US" altLang="ko-KR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</a:br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(sitting,</a:t>
            </a:r>
            <a:r>
              <a:rPr lang="ko-KR" altLang="en-US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studying, walking, drinking a soda</a:t>
            </a:r>
            <a:r>
              <a:rPr lang="ko-KR" altLang="en-US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and</a:t>
            </a:r>
            <a:r>
              <a:rPr lang="ko-KR" altLang="en-US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eating).</a:t>
            </a:r>
          </a:p>
          <a:p>
            <a:r>
              <a:rPr lang="en-US" altLang="ko-KR" sz="4800" dirty="0">
                <a:solidFill>
                  <a:srgbClr val="0B45C9"/>
                </a:solidFill>
                <a:sym typeface="Wingdings" panose="05000000000000000000" pitchFamily="2" charset="2"/>
              </a:rPr>
              <a:t>	-</a:t>
            </a:r>
            <a:r>
              <a:rPr lang="ko-KR" altLang="en-US" sz="4800" dirty="0">
                <a:solidFill>
                  <a:srgbClr val="0B45C9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olidFill>
                  <a:srgbClr val="0B45C9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4800" dirty="0">
                <a:solidFill>
                  <a:srgbClr val="0B45C9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olidFill>
                  <a:srgbClr val="0B45C9"/>
                </a:solidFill>
                <a:sym typeface="Wingdings" panose="05000000000000000000" pitchFamily="2" charset="2"/>
              </a:rPr>
              <a:t>detection</a:t>
            </a:r>
            <a:r>
              <a:rPr lang="ko-KR" altLang="en-US" sz="4800" dirty="0">
                <a:solidFill>
                  <a:srgbClr val="0B45C9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olidFill>
                  <a:srgbClr val="0B45C9"/>
                </a:solidFill>
                <a:sym typeface="Wingdings" panose="05000000000000000000" pitchFamily="2" charset="2"/>
              </a:rPr>
              <a:t>error</a:t>
            </a:r>
            <a:r>
              <a:rPr lang="ko-KR" altLang="en-US" sz="4800" dirty="0">
                <a:solidFill>
                  <a:srgbClr val="0B45C9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olidFill>
                  <a:srgbClr val="0B45C9"/>
                </a:solidFill>
                <a:sym typeface="Wingdings" panose="05000000000000000000" pitchFamily="2" charset="2"/>
              </a:rPr>
              <a:t>(false</a:t>
            </a:r>
            <a:r>
              <a:rPr lang="ko-KR" altLang="en-US" sz="4800" dirty="0">
                <a:solidFill>
                  <a:srgbClr val="0B45C9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4800" dirty="0">
                <a:solidFill>
                  <a:srgbClr val="0B45C9"/>
                </a:solidFill>
                <a:sym typeface="Wingdings" panose="05000000000000000000" pitchFamily="2" charset="2"/>
              </a:rPr>
              <a:t>positive) was occurred.</a:t>
            </a:r>
          </a:p>
        </p:txBody>
      </p:sp>
    </p:spTree>
    <p:extLst>
      <p:ext uri="{BB962C8B-B14F-4D97-AF65-F5344CB8AC3E}">
        <p14:creationId xmlns:p14="http://schemas.microsoft.com/office/powerpoint/2010/main" val="279103020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6624" y="682989"/>
            <a:ext cx="8067344" cy="4064000"/>
          </a:xfrm>
        </p:spPr>
        <p:txBody>
          <a:bodyPr/>
          <a:lstStyle/>
          <a:p>
            <a:r>
              <a:rPr lang="en-US" altLang="ko-KR" sz="88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Demonstration</a:t>
            </a:r>
            <a:br>
              <a:rPr lang="en-US" altLang="ko-KR" sz="88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</a:br>
            <a:r>
              <a:rPr lang="en-US" altLang="ko-KR" sz="88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&amp; Verification</a:t>
            </a:r>
            <a:endParaRPr lang="ko-KR" altLang="en-US" sz="8800" dirty="0">
              <a:latin typeface="Source Sans Pro Bold" panose="020B0703030403020204" pitchFamily="34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2732747" y="4712164"/>
            <a:ext cx="7154472" cy="2351411"/>
          </a:xfrm>
        </p:spPr>
        <p:txBody>
          <a:bodyPr/>
          <a:lstStyle/>
          <a:p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Can our app </a:t>
            </a:r>
            <a:r>
              <a:rPr lang="en-US" altLang="ko-KR" sz="4400" dirty="0">
                <a:solidFill>
                  <a:srgbClr val="FFC000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detect</a:t>
            </a:r>
            <a:r>
              <a:rPr lang="en-US" altLang="ko-KR" sz="44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smoking behavior accurately?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6"/>
          </p:nvPr>
        </p:nvSpPr>
        <p:spPr>
          <a:xfrm>
            <a:off x="1269569" y="4100164"/>
            <a:ext cx="12008416" cy="612000"/>
          </a:xfrm>
        </p:spPr>
        <p:txBody>
          <a:bodyPr/>
          <a:lstStyle/>
          <a:p>
            <a:r>
              <a:rPr lang="en-US" altLang="ko-KR" sz="5400" b="1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GOAL 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E4F88A-A585-B041-BA2A-142FA52C36ED}"/>
              </a:ext>
            </a:extLst>
          </p:cNvPr>
          <p:cNvSpPr/>
          <p:nvPr/>
        </p:nvSpPr>
        <p:spPr>
          <a:xfrm>
            <a:off x="1793752" y="7828130"/>
            <a:ext cx="8466408" cy="506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tx2">
                    <a:lumMod val="25000"/>
                  </a:schemeClr>
                </a:solidFill>
                <a:sym typeface="Wingdings" panose="05000000000000000000" pitchFamily="2" charset="2"/>
              </a:rPr>
              <a:t>10 smokers wore the smartwatch and check whether the app detect their smoking motions correctly.  </a:t>
            </a:r>
            <a:r>
              <a:rPr lang="en-US" altLang="ko-KR" sz="4400" dirty="0">
                <a:sym typeface="Wingdings" panose="05000000000000000000" pitchFamily="2" charset="2"/>
              </a:rPr>
              <a:t/>
            </a:r>
            <a:br>
              <a:rPr lang="en-US" altLang="ko-KR" sz="4400" dirty="0">
                <a:sym typeface="Wingdings" panose="05000000000000000000" pitchFamily="2" charset="2"/>
              </a:rPr>
            </a:br>
            <a:r>
              <a:rPr lang="en-US" altLang="ko-KR" sz="4400" dirty="0">
                <a:solidFill>
                  <a:schemeClr val="accent1"/>
                </a:solidFill>
                <a:sym typeface="Wingdings" panose="05000000000000000000" pitchFamily="2" charset="2"/>
              </a:rPr>
              <a:t>- 100% success (true positive).</a:t>
            </a:r>
          </a:p>
          <a:p>
            <a:endParaRPr lang="en-US" altLang="ko-KR" sz="4400" dirty="0">
              <a:solidFill>
                <a:schemeClr val="accent1"/>
              </a:solidFill>
              <a:sym typeface="Wingdings" panose="05000000000000000000" pitchFamily="2" charset="2"/>
            </a:endParaRPr>
          </a:p>
        </p:txBody>
      </p:sp>
      <p:pic>
        <p:nvPicPr>
          <p:cNvPr id="6" name="온라인 미디어 5" descr="KakaoTalk_Video_2019-12-09-20-34-37_y7ppph.mp4">
            <a:hlinkClick r:id="" action="ppaction://media"/>
            <a:extLst>
              <a:ext uri="{FF2B5EF4-FFF2-40B4-BE49-F238E27FC236}">
                <a16:creationId xmlns:a16="http://schemas.microsoft.com/office/drawing/2014/main" id="{B2CAF290-BA95-C74D-B331-BE1DD5A94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책갈피 1" time="62896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91694" y="0"/>
            <a:ext cx="771525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19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715" y="217973"/>
            <a:ext cx="8890000" cy="2032000"/>
          </a:xfrm>
        </p:spPr>
        <p:txBody>
          <a:bodyPr/>
          <a:lstStyle/>
          <a:p>
            <a:r>
              <a:rPr lang="en-US" altLang="ko-KR" dirty="0"/>
              <a:t>Timeline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5321511" y="-194379"/>
            <a:ext cx="8414083" cy="2876029"/>
          </a:xfrm>
        </p:spPr>
        <p:txBody>
          <a:bodyPr/>
          <a:lstStyle/>
          <a:p>
            <a:r>
              <a:rPr lang="en-US" altLang="ko-KR" dirty="0"/>
              <a:t>Timeline</a:t>
            </a:r>
          </a:p>
        </p:txBody>
      </p:sp>
      <p:graphicFrame>
        <p:nvGraphicFramePr>
          <p:cNvPr id="4" name="표"/>
          <p:cNvGraphicFramePr/>
          <p:nvPr>
            <p:extLst/>
          </p:nvPr>
        </p:nvGraphicFramePr>
        <p:xfrm>
          <a:off x="586159" y="2280453"/>
          <a:ext cx="22954325" cy="10944271"/>
        </p:xfrm>
        <a:graphic>
          <a:graphicData uri="http://schemas.openxmlformats.org/drawingml/2006/table">
            <a:tbl>
              <a:tblPr firstRow="1" firstCol="1" bandRow="1"/>
              <a:tblGrid>
                <a:gridCol w="5793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32007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111549"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Source Sans Pro Bold" panose="020B0703030403020204" pitchFamily="34" charset="0"/>
                          <a:sym typeface="Source Sans Pro Bold"/>
                        </a:rPr>
                        <a:t>Week</a:t>
                      </a:r>
                      <a:endParaRPr sz="2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Source Sans Pro Bold" panose="020B0703030403020204" pitchFamily="34" charset="0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3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4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5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6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7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8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9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10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11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12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13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14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15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4219582215"/>
                  </a:ext>
                </a:extLst>
              </a:tr>
              <a:tr h="1111549"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Source Sans Pro Bold" panose="020B0703030403020204" pitchFamily="34" charset="0"/>
                          <a:sym typeface="Source Sans Pro Bold"/>
                        </a:rPr>
                        <a:t>Presentation</a:t>
                      </a:r>
                      <a:endParaRPr sz="2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Source Sans Pro Bold" panose="020B0703030403020204" pitchFamily="34" charset="0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Proposal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Midterm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sym typeface="Source Sans Pro Bold"/>
                        </a:rPr>
                        <a:t>Final</a:t>
                      </a: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657667850"/>
                  </a:ext>
                </a:extLst>
              </a:tr>
              <a:tr h="1111549"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Source Sans Pro Bold" panose="020B0703030403020204" pitchFamily="34" charset="0"/>
                          <a:sym typeface="Source Sans Pro Bold"/>
                        </a:rPr>
                        <a:t>Topic Selection</a:t>
                      </a:r>
                      <a:endParaRPr sz="2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Source Sans Pro Bold" panose="020B0703030403020204" pitchFamily="34" charset="0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4261897639"/>
                  </a:ext>
                </a:extLst>
              </a:tr>
              <a:tr h="1111549"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Source Sans Pro Bold" panose="020B0703030403020204" pitchFamily="34" charset="0"/>
                          <a:sym typeface="Source Sans Pro Bold"/>
                        </a:rPr>
                        <a:t>System Design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lang="en-US" altLang="ko-KR"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766056177"/>
                  </a:ext>
                </a:extLst>
              </a:tr>
              <a:tr h="1111549">
                <a:tc>
                  <a:txBody>
                    <a:bodyPr/>
                    <a:lstStyle/>
                    <a:p>
                      <a:pPr marL="0" marR="0" lvl="0" indent="0" algn="ctr" defTabSz="17913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Source Sans Pro Bold" panose="020B0703030403020204" pitchFamily="34" charset="0"/>
                          <a:sym typeface="Source Sans Pro Bold"/>
                        </a:rPr>
                        <a:t>[App]  UI</a:t>
                      </a:r>
                      <a:endParaRPr lang="es-ES" altLang="ko-KR" sz="28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Source Sans Pro Bold" panose="020B0703030403020204" pitchFamily="34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226236"/>
                  </a:ext>
                </a:extLst>
              </a:tr>
              <a:tr h="1111549">
                <a:tc>
                  <a:txBody>
                    <a:bodyPr/>
                    <a:lstStyle/>
                    <a:p>
                      <a:pPr marL="0" marR="0" lvl="0" indent="0" algn="ctr" defTabSz="17913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[Watch] Sensor Data Processing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47492"/>
                  </a:ext>
                </a:extLst>
              </a:tr>
              <a:tr h="1111549">
                <a:tc>
                  <a:txBody>
                    <a:bodyPr/>
                    <a:lstStyle/>
                    <a:p>
                      <a:pPr marL="0" marR="0" lvl="0" indent="0" algn="ctr" defTabSz="17913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s-E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[</a:t>
                      </a:r>
                      <a:r>
                        <a:rPr lang="es-ES" altLang="ko-KR" sz="28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Watch</a:t>
                      </a:r>
                      <a:r>
                        <a:rPr lang="es-E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] </a:t>
                      </a:r>
                      <a:r>
                        <a:rPr lang="es-ES" altLang="ko-KR" sz="28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Detectio</a:t>
                      </a: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n</a:t>
                      </a:r>
                      <a:endParaRPr lang="es-ES" altLang="ko-KR" sz="28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Source Sans Pro Bold" panose="020B0703030403020204" pitchFamily="34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337956"/>
                  </a:ext>
                </a:extLst>
              </a:tr>
              <a:tr h="1111549">
                <a:tc>
                  <a:txBody>
                    <a:bodyPr/>
                    <a:lstStyle/>
                    <a:p>
                      <a:pPr marL="0" marR="0" lvl="0" indent="0" algn="ctr" defTabSz="17913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Source Sans Pro Bold" panose="020B0703030403020204" pitchFamily="34" charset="0"/>
                          <a:sym typeface="Source Sans Pro Bold"/>
                        </a:rPr>
                        <a:t>[App] Function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500">
                          <a:sym typeface="Source Sans Pro Regular"/>
                        </a:defRPr>
                      </a:pPr>
                      <a:endParaRPr lang="en-US" altLang="ko-KR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lang="en-US" altLang="ko-KR"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330">
                <a:tc>
                  <a:txBody>
                    <a:bodyPr/>
                    <a:lstStyle/>
                    <a:p>
                      <a:pPr marL="0" marR="0" lvl="0" indent="0" algn="ctr" defTabSz="8255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[</a:t>
                      </a:r>
                      <a:r>
                        <a:rPr lang="es-ES" altLang="ko-KR" sz="28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Watch</a:t>
                      </a:r>
                      <a:r>
                        <a:rPr lang="es-E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] </a:t>
                      </a:r>
                      <a:r>
                        <a:rPr lang="es-ES" altLang="ko-KR" sz="28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Background</a:t>
                      </a:r>
                      <a:r>
                        <a:rPr lang="es-E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 </a:t>
                      </a: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Running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1549">
                <a:tc>
                  <a:txBody>
                    <a:bodyPr/>
                    <a:lstStyle/>
                    <a:p>
                      <a:pPr marL="0" marR="0" lvl="0" indent="0" algn="ctr" defTabSz="8255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Source Sans Pro Bold" panose="020B0703030403020204" pitchFamily="34" charset="0"/>
                        </a:rPr>
                        <a:t>Data Transfer from Watch to App</a:t>
                      </a:r>
                      <a:endParaRPr lang="es-ES" altLang="ko-KR" sz="28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Source Sans Pro Bold" panose="020B0703030403020204" pitchFamily="34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lang="en-US" altLang="ko-KR"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9619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715" y="217973"/>
            <a:ext cx="8890000" cy="2032000"/>
          </a:xfrm>
        </p:spPr>
        <p:txBody>
          <a:bodyPr/>
          <a:lstStyle/>
          <a:p>
            <a:r>
              <a:rPr lang="en-US" altLang="ko-KR" sz="11000" dirty="0"/>
              <a:t>Contributions</a:t>
            </a:r>
            <a:endParaRPr lang="ko-KR" altLang="en-US" sz="11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937074" y="-194379"/>
            <a:ext cx="13388202" cy="2876029"/>
          </a:xfrm>
        </p:spPr>
        <p:txBody>
          <a:bodyPr/>
          <a:lstStyle/>
          <a:p>
            <a:r>
              <a:rPr lang="en-US" altLang="ko-KR" dirty="0"/>
              <a:t>Contributions</a:t>
            </a:r>
          </a:p>
        </p:txBody>
      </p:sp>
      <p:graphicFrame>
        <p:nvGraphicFramePr>
          <p:cNvPr id="4" name="표"/>
          <p:cNvGraphicFramePr/>
          <p:nvPr>
            <p:extLst/>
          </p:nvPr>
        </p:nvGraphicFramePr>
        <p:xfrm>
          <a:off x="3594049" y="2681650"/>
          <a:ext cx="17196518" cy="9281214"/>
        </p:xfrm>
        <a:graphic>
          <a:graphicData uri="http://schemas.openxmlformats.org/drawingml/2006/table">
            <a:tbl>
              <a:tblPr firstRow="1" firstCol="1" bandRow="1"/>
              <a:tblGrid>
                <a:gridCol w="7017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4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4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4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31246"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Pair</a:t>
                      </a:r>
                      <a:endParaRPr sz="2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 gridSpan="2"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App</a:t>
                      </a:r>
                      <a:endParaRPr sz="2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 gridSpan="2"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Watch</a:t>
                      </a:r>
                      <a:endParaRPr sz="2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4219582215"/>
                  </a:ext>
                </a:extLst>
              </a:tr>
              <a:tr h="1031246"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Name</a:t>
                      </a:r>
                      <a:endParaRPr sz="2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8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Eunman</a:t>
                      </a:r>
                      <a:endParaRPr lang="en-US" altLang="ko-KR" sz="2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Kyung-won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Seung-</a:t>
                      </a:r>
                      <a:r>
                        <a:rPr lang="en-US" altLang="ko-KR" sz="28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geon</a:t>
                      </a:r>
                      <a:endParaRPr lang="en-US" altLang="ko-KR" sz="2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8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Yujin</a:t>
                      </a:r>
                      <a:endParaRPr lang="en-US" altLang="ko-KR" sz="28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667850"/>
                  </a:ext>
                </a:extLst>
              </a:tr>
              <a:tr h="1031246"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System Design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056177"/>
                  </a:ext>
                </a:extLst>
              </a:tr>
              <a:tr h="1031246">
                <a:tc>
                  <a:txBody>
                    <a:bodyPr/>
                    <a:lstStyle/>
                    <a:p>
                      <a:pPr marL="0" marR="0" lvl="0" indent="0" algn="ctr" defTabSz="17913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[App]  UI</a:t>
                      </a:r>
                      <a:endParaRPr lang="es-ES" altLang="ko-KR" sz="28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47492"/>
                  </a:ext>
                </a:extLst>
              </a:tr>
              <a:tr h="1031246">
                <a:tc>
                  <a:txBody>
                    <a:bodyPr/>
                    <a:lstStyle/>
                    <a:p>
                      <a:pPr marL="0" marR="0" lvl="0" indent="0" algn="ctr" defTabSz="17913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[App] Function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337956"/>
                  </a:ext>
                </a:extLst>
              </a:tr>
              <a:tr h="1031246">
                <a:tc>
                  <a:txBody>
                    <a:bodyPr/>
                    <a:lstStyle/>
                    <a:p>
                      <a:pPr marL="0" marR="0" lvl="0" indent="0" algn="ctr" defTabSz="17913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[Watch] Sensor Data Processing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25114"/>
                  </a:ext>
                </a:extLst>
              </a:tr>
              <a:tr h="1031246">
                <a:tc>
                  <a:txBody>
                    <a:bodyPr/>
                    <a:lstStyle/>
                    <a:p>
                      <a:pPr marL="0" marR="0" lvl="0" indent="0" algn="ctr" defTabSz="17913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s-E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es-ES" altLang="ko-KR" sz="28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Watch</a:t>
                      </a:r>
                      <a:r>
                        <a:rPr lang="es-E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lang="es-ES" altLang="ko-KR" sz="28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Detectio</a:t>
                      </a: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n</a:t>
                      </a:r>
                      <a:endParaRPr lang="es-ES" altLang="ko-KR" sz="28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500">
                          <a:sym typeface="Source Sans Pro Regular"/>
                        </a:defRPr>
                      </a:pPr>
                      <a:endParaRPr lang="en-US" altLang="ko-KR"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lang="en-US" altLang="ko-KR"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sym typeface="Source Sans Pro Bold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1246">
                <a:tc>
                  <a:txBody>
                    <a:bodyPr/>
                    <a:lstStyle/>
                    <a:p>
                      <a:pPr marL="0" marR="0" lvl="0" indent="0" algn="ctr" defTabSz="8255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lang="es-ES" altLang="ko-KR" sz="28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Watch</a:t>
                      </a:r>
                      <a:r>
                        <a:rPr lang="es-E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]  </a:t>
                      </a:r>
                      <a:r>
                        <a:rPr lang="es-ES" altLang="ko-KR" sz="28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Background</a:t>
                      </a:r>
                      <a:r>
                        <a:rPr lang="es-E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Running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1246">
                <a:tc>
                  <a:txBody>
                    <a:bodyPr/>
                    <a:lstStyle/>
                    <a:p>
                      <a:pPr marL="0" marR="0" lvl="0" indent="0" algn="ctr" defTabSz="8255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Data Transfer from Watch to App</a:t>
                      </a:r>
                      <a:endParaRPr lang="es-ES" altLang="ko-KR" sz="2800" b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500">
                          <a:sym typeface="Source Sans Pro Regular"/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9136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500">
                          <a:sym typeface="Source Sans Pro Regular"/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791369">
                        <a:lnSpc>
                          <a:spcPct val="100000"/>
                        </a:lnSpc>
                        <a:defRPr sz="2500">
                          <a:sym typeface="Source Sans Pro Regular"/>
                        </a:defRPr>
                      </a:pPr>
                      <a:r>
                        <a:rPr lang="en-US" altLang="ko-KR" sz="4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sym typeface="Source Sans Pro Bold"/>
                        </a:rPr>
                        <a:t>✔️</a:t>
                      </a:r>
                      <a:endParaRPr sz="4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0" marR="0" marT="0" marB="0" anchor="ctr" horzOverflow="overflow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4502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1AC7EC03-02B2-9B48-A3E7-B0CF0E55DD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40000">
            <a:off x="1712072" y="7551400"/>
            <a:ext cx="645566" cy="29661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2384E55-DCEF-A84D-B581-0D3634AD30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40000">
            <a:off x="1712072" y="9376309"/>
            <a:ext cx="645566" cy="296611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1421086" y="1188146"/>
            <a:ext cx="8887931" cy="3553137"/>
          </a:xfrm>
        </p:spPr>
        <p:txBody>
          <a:bodyPr/>
          <a:lstStyle/>
          <a:p>
            <a:r>
              <a:rPr lang="en-US" altLang="ko-KR" dirty="0"/>
              <a:t>Lessons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2734140" y="6999903"/>
            <a:ext cx="15581704" cy="3024549"/>
          </a:xfrm>
        </p:spPr>
        <p:txBody>
          <a:bodyPr/>
          <a:lstStyle/>
          <a:p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Fully understanding Android must be </a:t>
            </a:r>
            <a:r>
              <a:rPr lang="en-US" altLang="ko-KR" sz="4000" dirty="0" err="1">
                <a:latin typeface="Source Sans Pro Bold" panose="020B0703030403020204" pitchFamily="34" charset="0"/>
                <a:ea typeface="Source Sans Pro Bold" panose="020B0703030403020204" pitchFamily="34" charset="0"/>
              </a:rPr>
              <a:t>preceeded</a:t>
            </a:r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before developing</a:t>
            </a:r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.</a:t>
            </a:r>
          </a:p>
          <a:p>
            <a:endParaRPr lang="en-US" altLang="ko-KR" sz="36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  <a:p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Task distribution should be as independent as possible.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2D2C96AA-192C-3446-A0C1-C097F9A7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715" y="217973"/>
            <a:ext cx="9605752" cy="2032000"/>
          </a:xfrm>
        </p:spPr>
        <p:txBody>
          <a:bodyPr/>
          <a:lstStyle/>
          <a:p>
            <a:r>
              <a:rPr lang="en-US" altLang="ko-KR" dirty="0"/>
              <a:t>Lessons Learnt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98578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13BF875-F2E4-E24C-92C4-25D2B316633D}"/>
              </a:ext>
            </a:extLst>
          </p:cNvPr>
          <p:cNvGrpSpPr/>
          <p:nvPr/>
        </p:nvGrpSpPr>
        <p:grpSpPr>
          <a:xfrm>
            <a:off x="1969218" y="-827678"/>
            <a:ext cx="23162337" cy="12957720"/>
            <a:chOff x="3270250" y="1866900"/>
            <a:chExt cx="17843500" cy="998220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C6BED5F-0E84-E44E-9D01-51BF24AE0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270250" y="1866900"/>
              <a:ext cx="17843500" cy="99822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D14B649-C9BC-B04B-AC40-B7E968E64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829050" y="1866900"/>
              <a:ext cx="17284700" cy="9461500"/>
            </a:xfrm>
            <a:prstGeom prst="rect">
              <a:avLst/>
            </a:prstGeom>
          </p:spPr>
        </p:pic>
      </p:grpSp>
      <p:sp>
        <p:nvSpPr>
          <p:cNvPr id="6" name="직사각형">
            <a:extLst>
              <a:ext uri="{FF2B5EF4-FFF2-40B4-BE49-F238E27FC236}">
                <a16:creationId xmlns:a16="http://schemas.microsoft.com/office/drawing/2014/main" id="{D3717B10-0201-0841-A72E-DC92AC667966}"/>
              </a:ext>
            </a:extLst>
          </p:cNvPr>
          <p:cNvSpPr/>
          <p:nvPr/>
        </p:nvSpPr>
        <p:spPr>
          <a:xfrm>
            <a:off x="6727371" y="6387526"/>
            <a:ext cx="9884230" cy="14972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82987" tIns="82987" rIns="82987" bIns="82987" anchor="ctr"/>
          <a:lstStyle/>
          <a:p>
            <a:pPr defTabSz="1806970">
              <a:defRPr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535" name="POINT"/>
          <p:cNvSpPr txBox="1">
            <a:spLocks noGrp="1"/>
          </p:cNvSpPr>
          <p:nvPr>
            <p:ph type="title"/>
          </p:nvPr>
        </p:nvSpPr>
        <p:spPr>
          <a:xfrm>
            <a:off x="6977743" y="6412245"/>
            <a:ext cx="9383486" cy="13970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THANKS!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74659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">
            <a:extLst>
              <a:ext uri="{FF2B5EF4-FFF2-40B4-BE49-F238E27FC236}">
                <a16:creationId xmlns:a16="http://schemas.microsoft.com/office/drawing/2014/main" id="{4D9C866C-6FB5-A44C-85E9-73C37D575A03}"/>
              </a:ext>
            </a:extLst>
          </p:cNvPr>
          <p:cNvGrpSpPr/>
          <p:nvPr/>
        </p:nvGrpSpPr>
        <p:grpSpPr>
          <a:xfrm>
            <a:off x="4278339" y="8594956"/>
            <a:ext cx="2179439" cy="2925693"/>
            <a:chOff x="0" y="0"/>
            <a:chExt cx="2179437" cy="2925691"/>
          </a:xfrm>
        </p:grpSpPr>
        <p:sp>
          <p:nvSpPr>
            <p:cNvPr id="26" name="직사각형">
              <a:extLst>
                <a:ext uri="{FF2B5EF4-FFF2-40B4-BE49-F238E27FC236}">
                  <a16:creationId xmlns:a16="http://schemas.microsoft.com/office/drawing/2014/main" id="{AA8F8B54-44E5-3141-A89C-7C2C4026C1EC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" name="선">
              <a:extLst>
                <a:ext uri="{FF2B5EF4-FFF2-40B4-BE49-F238E27FC236}">
                  <a16:creationId xmlns:a16="http://schemas.microsoft.com/office/drawing/2014/main" id="{D728FAE6-AEEB-1D4C-8D9F-85A66F2E4952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" name="그룹">
            <a:extLst>
              <a:ext uri="{FF2B5EF4-FFF2-40B4-BE49-F238E27FC236}">
                <a16:creationId xmlns:a16="http://schemas.microsoft.com/office/drawing/2014/main" id="{2D6FD113-B5DA-F642-93B8-3A0F7E932D30}"/>
              </a:ext>
            </a:extLst>
          </p:cNvPr>
          <p:cNvGrpSpPr/>
          <p:nvPr/>
        </p:nvGrpSpPr>
        <p:grpSpPr>
          <a:xfrm>
            <a:off x="11191332" y="8657913"/>
            <a:ext cx="2179439" cy="2925693"/>
            <a:chOff x="0" y="0"/>
            <a:chExt cx="2179437" cy="2925691"/>
          </a:xfrm>
        </p:grpSpPr>
        <p:sp>
          <p:nvSpPr>
            <p:cNvPr id="32" name="직사각형">
              <a:extLst>
                <a:ext uri="{FF2B5EF4-FFF2-40B4-BE49-F238E27FC236}">
                  <a16:creationId xmlns:a16="http://schemas.microsoft.com/office/drawing/2014/main" id="{AD73B4AF-A081-E949-AC8B-03EF75FB0FB3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선">
              <a:extLst>
                <a:ext uri="{FF2B5EF4-FFF2-40B4-BE49-F238E27FC236}">
                  <a16:creationId xmlns:a16="http://schemas.microsoft.com/office/drawing/2014/main" id="{0A7FED22-4057-4044-AD63-00DE4EA0A271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7" name="그룹">
            <a:extLst>
              <a:ext uri="{FF2B5EF4-FFF2-40B4-BE49-F238E27FC236}">
                <a16:creationId xmlns:a16="http://schemas.microsoft.com/office/drawing/2014/main" id="{13C6201D-2335-4142-9344-70A015DF4FAF}"/>
              </a:ext>
            </a:extLst>
          </p:cNvPr>
          <p:cNvGrpSpPr/>
          <p:nvPr/>
        </p:nvGrpSpPr>
        <p:grpSpPr>
          <a:xfrm>
            <a:off x="18104325" y="8594166"/>
            <a:ext cx="2179439" cy="2925693"/>
            <a:chOff x="0" y="0"/>
            <a:chExt cx="2179437" cy="2925691"/>
          </a:xfrm>
        </p:grpSpPr>
        <p:sp>
          <p:nvSpPr>
            <p:cNvPr id="38" name="직사각형">
              <a:extLst>
                <a:ext uri="{FF2B5EF4-FFF2-40B4-BE49-F238E27FC236}">
                  <a16:creationId xmlns:a16="http://schemas.microsoft.com/office/drawing/2014/main" id="{E0FC22DD-2C36-6B41-88CC-27DBAACEE21F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9" name="선">
              <a:extLst>
                <a:ext uri="{FF2B5EF4-FFF2-40B4-BE49-F238E27FC236}">
                  <a16:creationId xmlns:a16="http://schemas.microsoft.com/office/drawing/2014/main" id="{0B414E0C-02C5-B847-9381-9556920BEDBD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" name="선">
            <a:extLst>
              <a:ext uri="{FF2B5EF4-FFF2-40B4-BE49-F238E27FC236}">
                <a16:creationId xmlns:a16="http://schemas.microsoft.com/office/drawing/2014/main" id="{B0EAFCA2-1624-484F-8737-0690980F237B}"/>
              </a:ext>
            </a:extLst>
          </p:cNvPr>
          <p:cNvSpPr/>
          <p:nvPr/>
        </p:nvSpPr>
        <p:spPr>
          <a:xfrm>
            <a:off x="2709605" y="7485710"/>
            <a:ext cx="5316908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chemeClr val="accent1"/>
            </a:solidFill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20" name="선">
            <a:extLst>
              <a:ext uri="{FF2B5EF4-FFF2-40B4-BE49-F238E27FC236}">
                <a16:creationId xmlns:a16="http://schemas.microsoft.com/office/drawing/2014/main" id="{39FC3FCC-87A4-BE47-B740-3F9010BB6F51}"/>
              </a:ext>
            </a:extLst>
          </p:cNvPr>
          <p:cNvSpPr/>
          <p:nvPr/>
        </p:nvSpPr>
        <p:spPr>
          <a:xfrm>
            <a:off x="9622599" y="7485710"/>
            <a:ext cx="5316907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chemeClr val="accent1"/>
            </a:solidFill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21" name="선">
            <a:extLst>
              <a:ext uri="{FF2B5EF4-FFF2-40B4-BE49-F238E27FC236}">
                <a16:creationId xmlns:a16="http://schemas.microsoft.com/office/drawing/2014/main" id="{2C226660-2D3A-CC49-809D-6C2EA22E5826}"/>
              </a:ext>
            </a:extLst>
          </p:cNvPr>
          <p:cNvSpPr/>
          <p:nvPr/>
        </p:nvSpPr>
        <p:spPr>
          <a:xfrm>
            <a:off x="16535592" y="7485710"/>
            <a:ext cx="5316907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chemeClr val="accent1"/>
            </a:solidFill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SMO-KARE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641662" y="3296640"/>
            <a:ext cx="5228084" cy="2876029"/>
          </a:xfrm>
        </p:spPr>
        <p:txBody>
          <a:bodyPr/>
          <a:lstStyle/>
          <a:p>
            <a:r>
              <a:rPr lang="en-US" altLang="ko-KR" dirty="0" smtClean="0"/>
              <a:t>IDEA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9"/>
          </p:nvPr>
        </p:nvSpPr>
        <p:spPr>
          <a:xfrm>
            <a:off x="3290998" y="8453610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TRACK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30"/>
          </p:nvPr>
        </p:nvSpPr>
        <p:spPr>
          <a:xfrm>
            <a:off x="10202041" y="8472701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SEND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31"/>
          </p:nvPr>
        </p:nvSpPr>
        <p:spPr>
          <a:xfrm>
            <a:off x="17146584" y="8357491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PROCESS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sz="quarter" idx="39"/>
          </p:nvPr>
        </p:nvSpPr>
        <p:spPr>
          <a:xfrm>
            <a:off x="2863243" y="9421509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TRACK your motion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collect raw-data 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with Wearable Device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CFD19AB-8F6B-9E43-A6F6-82CF1A52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88" y="6355586"/>
            <a:ext cx="1657317" cy="16573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FEA32F2-BB1E-914C-9995-DB8AE0C17F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562" y="6560510"/>
            <a:ext cx="1568723" cy="156872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8E4F3F3-C739-CC42-8D35-826296FE15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555" y="6718613"/>
            <a:ext cx="1644359" cy="1294290"/>
          </a:xfrm>
          <a:prstGeom prst="rect">
            <a:avLst/>
          </a:prstGeom>
        </p:spPr>
      </p:pic>
      <p:sp>
        <p:nvSpPr>
          <p:cNvPr id="43" name="내용 개체 틀 13"/>
          <p:cNvSpPr>
            <a:spLocks noGrp="1"/>
          </p:cNvSpPr>
          <p:nvPr>
            <p:ph sz="quarter" idx="39"/>
          </p:nvPr>
        </p:nvSpPr>
        <p:spPr>
          <a:xfrm>
            <a:off x="9685741" y="9421509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SEND your data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to the phone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4" name="내용 개체 틀 13"/>
          <p:cNvSpPr>
            <a:spLocks noGrp="1"/>
          </p:cNvSpPr>
          <p:nvPr>
            <p:ph sz="quarter" idx="39"/>
          </p:nvPr>
        </p:nvSpPr>
        <p:spPr>
          <a:xfrm>
            <a:off x="16643955" y="9390487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PROCESS raw-data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with a various tools</a:t>
            </a:r>
          </a:p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Obtain useful information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331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">
            <a:extLst>
              <a:ext uri="{FF2B5EF4-FFF2-40B4-BE49-F238E27FC236}">
                <a16:creationId xmlns:a16="http://schemas.microsoft.com/office/drawing/2014/main" id="{4D9C866C-6FB5-A44C-85E9-73C37D575A03}"/>
              </a:ext>
            </a:extLst>
          </p:cNvPr>
          <p:cNvGrpSpPr/>
          <p:nvPr/>
        </p:nvGrpSpPr>
        <p:grpSpPr>
          <a:xfrm>
            <a:off x="4278339" y="8594956"/>
            <a:ext cx="2179439" cy="2925693"/>
            <a:chOff x="0" y="0"/>
            <a:chExt cx="2179437" cy="2925691"/>
          </a:xfrm>
        </p:grpSpPr>
        <p:sp>
          <p:nvSpPr>
            <p:cNvPr id="26" name="직사각형">
              <a:extLst>
                <a:ext uri="{FF2B5EF4-FFF2-40B4-BE49-F238E27FC236}">
                  <a16:creationId xmlns:a16="http://schemas.microsoft.com/office/drawing/2014/main" id="{AA8F8B54-44E5-3141-A89C-7C2C4026C1EC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" name="선">
              <a:extLst>
                <a:ext uri="{FF2B5EF4-FFF2-40B4-BE49-F238E27FC236}">
                  <a16:creationId xmlns:a16="http://schemas.microsoft.com/office/drawing/2014/main" id="{D728FAE6-AEEB-1D4C-8D9F-85A66F2E4952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" name="그룹">
            <a:extLst>
              <a:ext uri="{FF2B5EF4-FFF2-40B4-BE49-F238E27FC236}">
                <a16:creationId xmlns:a16="http://schemas.microsoft.com/office/drawing/2014/main" id="{2D6FD113-B5DA-F642-93B8-3A0F7E932D30}"/>
              </a:ext>
            </a:extLst>
          </p:cNvPr>
          <p:cNvGrpSpPr/>
          <p:nvPr/>
        </p:nvGrpSpPr>
        <p:grpSpPr>
          <a:xfrm>
            <a:off x="11191332" y="8657913"/>
            <a:ext cx="2179439" cy="2925693"/>
            <a:chOff x="0" y="0"/>
            <a:chExt cx="2179437" cy="2925691"/>
          </a:xfrm>
        </p:grpSpPr>
        <p:sp>
          <p:nvSpPr>
            <p:cNvPr id="32" name="직사각형">
              <a:extLst>
                <a:ext uri="{FF2B5EF4-FFF2-40B4-BE49-F238E27FC236}">
                  <a16:creationId xmlns:a16="http://schemas.microsoft.com/office/drawing/2014/main" id="{AD73B4AF-A081-E949-AC8B-03EF75FB0FB3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선">
              <a:extLst>
                <a:ext uri="{FF2B5EF4-FFF2-40B4-BE49-F238E27FC236}">
                  <a16:creationId xmlns:a16="http://schemas.microsoft.com/office/drawing/2014/main" id="{0A7FED22-4057-4044-AD63-00DE4EA0A271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7" name="그룹">
            <a:extLst>
              <a:ext uri="{FF2B5EF4-FFF2-40B4-BE49-F238E27FC236}">
                <a16:creationId xmlns:a16="http://schemas.microsoft.com/office/drawing/2014/main" id="{13C6201D-2335-4142-9344-70A015DF4FAF}"/>
              </a:ext>
            </a:extLst>
          </p:cNvPr>
          <p:cNvGrpSpPr/>
          <p:nvPr/>
        </p:nvGrpSpPr>
        <p:grpSpPr>
          <a:xfrm>
            <a:off x="18104325" y="8594166"/>
            <a:ext cx="2179439" cy="2925693"/>
            <a:chOff x="0" y="0"/>
            <a:chExt cx="2179437" cy="2925691"/>
          </a:xfrm>
        </p:grpSpPr>
        <p:sp>
          <p:nvSpPr>
            <p:cNvPr id="38" name="직사각형">
              <a:extLst>
                <a:ext uri="{FF2B5EF4-FFF2-40B4-BE49-F238E27FC236}">
                  <a16:creationId xmlns:a16="http://schemas.microsoft.com/office/drawing/2014/main" id="{E0FC22DD-2C36-6B41-88CC-27DBAACEE21F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9" name="선">
              <a:extLst>
                <a:ext uri="{FF2B5EF4-FFF2-40B4-BE49-F238E27FC236}">
                  <a16:creationId xmlns:a16="http://schemas.microsoft.com/office/drawing/2014/main" id="{0B414E0C-02C5-B847-9381-9556920BEDBD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" name="선">
            <a:extLst>
              <a:ext uri="{FF2B5EF4-FFF2-40B4-BE49-F238E27FC236}">
                <a16:creationId xmlns:a16="http://schemas.microsoft.com/office/drawing/2014/main" id="{B0EAFCA2-1624-484F-8737-0690980F237B}"/>
              </a:ext>
            </a:extLst>
          </p:cNvPr>
          <p:cNvSpPr/>
          <p:nvPr/>
        </p:nvSpPr>
        <p:spPr>
          <a:xfrm>
            <a:off x="2709605" y="7485710"/>
            <a:ext cx="5316908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rgbClr val="FFC000"/>
            </a:solidFill>
          </a:ln>
        </p:spPr>
        <p:txBody>
          <a:bodyPr lIns="82987" tIns="82987" rIns="82987" bIns="82987"/>
          <a:lstStyle/>
          <a:p>
            <a:endParaRPr>
              <a:solidFill>
                <a:schemeClr val="accent6"/>
              </a:solidFill>
            </a:endParaRPr>
          </a:p>
        </p:txBody>
      </p:sp>
      <p:sp>
        <p:nvSpPr>
          <p:cNvPr id="20" name="선">
            <a:extLst>
              <a:ext uri="{FF2B5EF4-FFF2-40B4-BE49-F238E27FC236}">
                <a16:creationId xmlns:a16="http://schemas.microsoft.com/office/drawing/2014/main" id="{39FC3FCC-87A4-BE47-B740-3F9010BB6F51}"/>
              </a:ext>
            </a:extLst>
          </p:cNvPr>
          <p:cNvSpPr/>
          <p:nvPr/>
        </p:nvSpPr>
        <p:spPr>
          <a:xfrm>
            <a:off x="9622599" y="7485710"/>
            <a:ext cx="5316907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chemeClr val="accent1"/>
            </a:solidFill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21" name="선">
            <a:extLst>
              <a:ext uri="{FF2B5EF4-FFF2-40B4-BE49-F238E27FC236}">
                <a16:creationId xmlns:a16="http://schemas.microsoft.com/office/drawing/2014/main" id="{2C226660-2D3A-CC49-809D-6C2EA22E5826}"/>
              </a:ext>
            </a:extLst>
          </p:cNvPr>
          <p:cNvSpPr/>
          <p:nvPr/>
        </p:nvSpPr>
        <p:spPr>
          <a:xfrm>
            <a:off x="16535592" y="7485710"/>
            <a:ext cx="5316907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chemeClr val="accent1"/>
            </a:solidFill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SMO-KARE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291532" y="3296640"/>
            <a:ext cx="13928350" cy="2876029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6"/>
                </a:solidFill>
              </a:rPr>
              <a:t>Until Midterm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29"/>
          </p:nvPr>
        </p:nvSpPr>
        <p:spPr>
          <a:xfrm>
            <a:off x="3290998" y="8453610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TRACK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30"/>
          </p:nvPr>
        </p:nvSpPr>
        <p:spPr>
          <a:xfrm>
            <a:off x="10202041" y="8472701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SEND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31"/>
          </p:nvPr>
        </p:nvSpPr>
        <p:spPr>
          <a:xfrm>
            <a:off x="17146584" y="8357491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PROCESS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sz="quarter" idx="39"/>
          </p:nvPr>
        </p:nvSpPr>
        <p:spPr>
          <a:xfrm>
            <a:off x="2863243" y="9421509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TRACK your motion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collect raw-data 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with </a:t>
            </a:r>
            <a:r>
              <a:rPr kumimoji="1" lang="en-US" altLang="ko-KR" sz="3200" b="1" dirty="0" smtClean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SMART PHONE</a:t>
            </a:r>
            <a:endParaRPr kumimoji="1" lang="ko-KR" altLang="en-US" sz="3200" b="1" dirty="0">
              <a:solidFill>
                <a:schemeClr val="accent6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CFD19AB-8F6B-9E43-A6F6-82CF1A52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88" y="6355586"/>
            <a:ext cx="1657317" cy="16573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FEA32F2-BB1E-914C-9995-DB8AE0C17F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562" y="6560510"/>
            <a:ext cx="1568723" cy="156872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8E4F3F3-C739-CC42-8D35-826296FE15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555" y="6718613"/>
            <a:ext cx="1644359" cy="1294290"/>
          </a:xfrm>
          <a:prstGeom prst="rect">
            <a:avLst/>
          </a:prstGeom>
        </p:spPr>
      </p:pic>
      <p:sp>
        <p:nvSpPr>
          <p:cNvPr id="43" name="내용 개체 틀 13"/>
          <p:cNvSpPr>
            <a:spLocks noGrp="1"/>
          </p:cNvSpPr>
          <p:nvPr>
            <p:ph sz="quarter" idx="39"/>
          </p:nvPr>
        </p:nvSpPr>
        <p:spPr>
          <a:xfrm>
            <a:off x="9685741" y="9421509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SEND your data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to the phone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4" name="내용 개체 틀 13"/>
          <p:cNvSpPr>
            <a:spLocks noGrp="1"/>
          </p:cNvSpPr>
          <p:nvPr>
            <p:ph sz="quarter" idx="39"/>
          </p:nvPr>
        </p:nvSpPr>
        <p:spPr>
          <a:xfrm>
            <a:off x="16643955" y="9390487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PROCESS raw-data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with a various tools</a:t>
            </a:r>
          </a:p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Obtain useful information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2103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">
            <a:extLst>
              <a:ext uri="{FF2B5EF4-FFF2-40B4-BE49-F238E27FC236}">
                <a16:creationId xmlns:a16="http://schemas.microsoft.com/office/drawing/2014/main" id="{4D9C866C-6FB5-A44C-85E9-73C37D575A03}"/>
              </a:ext>
            </a:extLst>
          </p:cNvPr>
          <p:cNvGrpSpPr/>
          <p:nvPr/>
        </p:nvGrpSpPr>
        <p:grpSpPr>
          <a:xfrm>
            <a:off x="4278339" y="8594956"/>
            <a:ext cx="2179439" cy="2925693"/>
            <a:chOff x="0" y="0"/>
            <a:chExt cx="2179437" cy="2925691"/>
          </a:xfrm>
        </p:grpSpPr>
        <p:sp>
          <p:nvSpPr>
            <p:cNvPr id="26" name="직사각형">
              <a:extLst>
                <a:ext uri="{FF2B5EF4-FFF2-40B4-BE49-F238E27FC236}">
                  <a16:creationId xmlns:a16="http://schemas.microsoft.com/office/drawing/2014/main" id="{AA8F8B54-44E5-3141-A89C-7C2C4026C1EC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" name="선">
              <a:extLst>
                <a:ext uri="{FF2B5EF4-FFF2-40B4-BE49-F238E27FC236}">
                  <a16:creationId xmlns:a16="http://schemas.microsoft.com/office/drawing/2014/main" id="{D728FAE6-AEEB-1D4C-8D9F-85A66F2E4952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" name="그룹">
            <a:extLst>
              <a:ext uri="{FF2B5EF4-FFF2-40B4-BE49-F238E27FC236}">
                <a16:creationId xmlns:a16="http://schemas.microsoft.com/office/drawing/2014/main" id="{2D6FD113-B5DA-F642-93B8-3A0F7E932D30}"/>
              </a:ext>
            </a:extLst>
          </p:cNvPr>
          <p:cNvGrpSpPr/>
          <p:nvPr/>
        </p:nvGrpSpPr>
        <p:grpSpPr>
          <a:xfrm>
            <a:off x="11191332" y="8657913"/>
            <a:ext cx="2179439" cy="2925693"/>
            <a:chOff x="0" y="0"/>
            <a:chExt cx="2179437" cy="2925691"/>
          </a:xfrm>
        </p:grpSpPr>
        <p:sp>
          <p:nvSpPr>
            <p:cNvPr id="32" name="직사각형">
              <a:extLst>
                <a:ext uri="{FF2B5EF4-FFF2-40B4-BE49-F238E27FC236}">
                  <a16:creationId xmlns:a16="http://schemas.microsoft.com/office/drawing/2014/main" id="{AD73B4AF-A081-E949-AC8B-03EF75FB0FB3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선">
              <a:extLst>
                <a:ext uri="{FF2B5EF4-FFF2-40B4-BE49-F238E27FC236}">
                  <a16:creationId xmlns:a16="http://schemas.microsoft.com/office/drawing/2014/main" id="{0A7FED22-4057-4044-AD63-00DE4EA0A271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7" name="그룹">
            <a:extLst>
              <a:ext uri="{FF2B5EF4-FFF2-40B4-BE49-F238E27FC236}">
                <a16:creationId xmlns:a16="http://schemas.microsoft.com/office/drawing/2014/main" id="{13C6201D-2335-4142-9344-70A015DF4FAF}"/>
              </a:ext>
            </a:extLst>
          </p:cNvPr>
          <p:cNvGrpSpPr/>
          <p:nvPr/>
        </p:nvGrpSpPr>
        <p:grpSpPr>
          <a:xfrm>
            <a:off x="18104325" y="8594166"/>
            <a:ext cx="2179439" cy="2925693"/>
            <a:chOff x="0" y="0"/>
            <a:chExt cx="2179437" cy="2925691"/>
          </a:xfrm>
        </p:grpSpPr>
        <p:sp>
          <p:nvSpPr>
            <p:cNvPr id="38" name="직사각형">
              <a:extLst>
                <a:ext uri="{FF2B5EF4-FFF2-40B4-BE49-F238E27FC236}">
                  <a16:creationId xmlns:a16="http://schemas.microsoft.com/office/drawing/2014/main" id="{E0FC22DD-2C36-6B41-88CC-27DBAACEE21F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9" name="선">
              <a:extLst>
                <a:ext uri="{FF2B5EF4-FFF2-40B4-BE49-F238E27FC236}">
                  <a16:creationId xmlns:a16="http://schemas.microsoft.com/office/drawing/2014/main" id="{0B414E0C-02C5-B847-9381-9556920BEDBD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" name="선">
            <a:extLst>
              <a:ext uri="{FF2B5EF4-FFF2-40B4-BE49-F238E27FC236}">
                <a16:creationId xmlns:a16="http://schemas.microsoft.com/office/drawing/2014/main" id="{B0EAFCA2-1624-484F-8737-0690980F237B}"/>
              </a:ext>
            </a:extLst>
          </p:cNvPr>
          <p:cNvSpPr/>
          <p:nvPr/>
        </p:nvSpPr>
        <p:spPr>
          <a:xfrm>
            <a:off x="2709605" y="7485710"/>
            <a:ext cx="5316908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rgbClr val="FFC000"/>
            </a:solidFill>
          </a:ln>
        </p:spPr>
        <p:txBody>
          <a:bodyPr lIns="82987" tIns="82987" rIns="82987" bIns="82987"/>
          <a:lstStyle/>
          <a:p>
            <a:endParaRPr>
              <a:solidFill>
                <a:schemeClr val="accent6"/>
              </a:solidFill>
            </a:endParaRPr>
          </a:p>
        </p:txBody>
      </p:sp>
      <p:sp>
        <p:nvSpPr>
          <p:cNvPr id="20" name="선">
            <a:extLst>
              <a:ext uri="{FF2B5EF4-FFF2-40B4-BE49-F238E27FC236}">
                <a16:creationId xmlns:a16="http://schemas.microsoft.com/office/drawing/2014/main" id="{39FC3FCC-87A4-BE47-B740-3F9010BB6F51}"/>
              </a:ext>
            </a:extLst>
          </p:cNvPr>
          <p:cNvSpPr/>
          <p:nvPr/>
        </p:nvSpPr>
        <p:spPr>
          <a:xfrm>
            <a:off x="9622599" y="7485710"/>
            <a:ext cx="5316907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rgbClr val="FFC000"/>
            </a:solidFill>
          </a:ln>
        </p:spPr>
        <p:txBody>
          <a:bodyPr lIns="82987" tIns="82987" rIns="82987" bIns="82987"/>
          <a:lstStyle/>
          <a:p>
            <a:endParaRPr>
              <a:solidFill>
                <a:srgbClr val="FFC000"/>
              </a:solidFill>
            </a:endParaRPr>
          </a:p>
        </p:txBody>
      </p:sp>
      <p:sp>
        <p:nvSpPr>
          <p:cNvPr id="21" name="선">
            <a:extLst>
              <a:ext uri="{FF2B5EF4-FFF2-40B4-BE49-F238E27FC236}">
                <a16:creationId xmlns:a16="http://schemas.microsoft.com/office/drawing/2014/main" id="{2C226660-2D3A-CC49-809D-6C2EA22E5826}"/>
              </a:ext>
            </a:extLst>
          </p:cNvPr>
          <p:cNvSpPr/>
          <p:nvPr/>
        </p:nvSpPr>
        <p:spPr>
          <a:xfrm>
            <a:off x="16535592" y="7485710"/>
            <a:ext cx="5316907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chemeClr val="accent1"/>
            </a:solidFill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SMO-KARE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558030" y="3296640"/>
            <a:ext cx="11395347" cy="2876029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6"/>
                </a:solidFill>
              </a:rPr>
              <a:t>Final Term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29"/>
          </p:nvPr>
        </p:nvSpPr>
        <p:spPr>
          <a:xfrm>
            <a:off x="3290998" y="8453610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TRACK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30"/>
          </p:nvPr>
        </p:nvSpPr>
        <p:spPr>
          <a:xfrm>
            <a:off x="10202041" y="8472701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SEND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31"/>
          </p:nvPr>
        </p:nvSpPr>
        <p:spPr>
          <a:xfrm>
            <a:off x="17146584" y="8357491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PROCESS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sz="quarter" idx="39"/>
          </p:nvPr>
        </p:nvSpPr>
        <p:spPr>
          <a:xfrm>
            <a:off x="2863243" y="9421509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TRACK your motion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collect raw-data 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with </a:t>
            </a:r>
            <a:r>
              <a:rPr kumimoji="1" lang="en-US" altLang="ko-KR" sz="3200" b="1" dirty="0" smtClean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SMART PHONE</a:t>
            </a:r>
            <a:endParaRPr kumimoji="1" lang="ko-KR" altLang="en-US" sz="3200" b="1" dirty="0">
              <a:solidFill>
                <a:schemeClr val="accent6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CFD19AB-8F6B-9E43-A6F6-82CF1A52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88" y="6355586"/>
            <a:ext cx="1657317" cy="16573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FEA32F2-BB1E-914C-9995-DB8AE0C17F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562" y="6560510"/>
            <a:ext cx="1568723" cy="156872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8E4F3F3-C739-CC42-8D35-826296FE15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555" y="6718613"/>
            <a:ext cx="1644359" cy="1294290"/>
          </a:xfrm>
          <a:prstGeom prst="rect">
            <a:avLst/>
          </a:prstGeom>
        </p:spPr>
      </p:pic>
      <p:sp>
        <p:nvSpPr>
          <p:cNvPr id="43" name="내용 개체 틀 13"/>
          <p:cNvSpPr>
            <a:spLocks noGrp="1"/>
          </p:cNvSpPr>
          <p:nvPr>
            <p:ph sz="quarter" idx="39"/>
          </p:nvPr>
        </p:nvSpPr>
        <p:spPr>
          <a:xfrm>
            <a:off x="9685741" y="9421509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SEND your data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to the phone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4" name="내용 개체 틀 13"/>
          <p:cNvSpPr>
            <a:spLocks noGrp="1"/>
          </p:cNvSpPr>
          <p:nvPr>
            <p:ph sz="quarter" idx="39"/>
          </p:nvPr>
        </p:nvSpPr>
        <p:spPr>
          <a:xfrm>
            <a:off x="16643955" y="9390487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PROCESS raw-data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with a various tools</a:t>
            </a:r>
          </a:p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Obtain useful information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739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">
            <a:extLst>
              <a:ext uri="{FF2B5EF4-FFF2-40B4-BE49-F238E27FC236}">
                <a16:creationId xmlns:a16="http://schemas.microsoft.com/office/drawing/2014/main" id="{4D9C866C-6FB5-A44C-85E9-73C37D575A03}"/>
              </a:ext>
            </a:extLst>
          </p:cNvPr>
          <p:cNvGrpSpPr/>
          <p:nvPr/>
        </p:nvGrpSpPr>
        <p:grpSpPr>
          <a:xfrm>
            <a:off x="4278339" y="8594956"/>
            <a:ext cx="2179439" cy="2925693"/>
            <a:chOff x="0" y="0"/>
            <a:chExt cx="2179437" cy="2925691"/>
          </a:xfrm>
        </p:grpSpPr>
        <p:sp>
          <p:nvSpPr>
            <p:cNvPr id="26" name="직사각형">
              <a:extLst>
                <a:ext uri="{FF2B5EF4-FFF2-40B4-BE49-F238E27FC236}">
                  <a16:creationId xmlns:a16="http://schemas.microsoft.com/office/drawing/2014/main" id="{AA8F8B54-44E5-3141-A89C-7C2C4026C1EC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27" name="선">
              <a:extLst>
                <a:ext uri="{FF2B5EF4-FFF2-40B4-BE49-F238E27FC236}">
                  <a16:creationId xmlns:a16="http://schemas.microsoft.com/office/drawing/2014/main" id="{D728FAE6-AEEB-1D4C-8D9F-85A66F2E4952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" name="그룹">
            <a:extLst>
              <a:ext uri="{FF2B5EF4-FFF2-40B4-BE49-F238E27FC236}">
                <a16:creationId xmlns:a16="http://schemas.microsoft.com/office/drawing/2014/main" id="{2D6FD113-B5DA-F642-93B8-3A0F7E932D30}"/>
              </a:ext>
            </a:extLst>
          </p:cNvPr>
          <p:cNvGrpSpPr/>
          <p:nvPr/>
        </p:nvGrpSpPr>
        <p:grpSpPr>
          <a:xfrm>
            <a:off x="11191332" y="8657913"/>
            <a:ext cx="2179439" cy="2925693"/>
            <a:chOff x="0" y="0"/>
            <a:chExt cx="2179437" cy="2925691"/>
          </a:xfrm>
        </p:grpSpPr>
        <p:sp>
          <p:nvSpPr>
            <p:cNvPr id="32" name="직사각형">
              <a:extLst>
                <a:ext uri="{FF2B5EF4-FFF2-40B4-BE49-F238E27FC236}">
                  <a16:creationId xmlns:a16="http://schemas.microsoft.com/office/drawing/2014/main" id="{AD73B4AF-A081-E949-AC8B-03EF75FB0FB3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3" name="선">
              <a:extLst>
                <a:ext uri="{FF2B5EF4-FFF2-40B4-BE49-F238E27FC236}">
                  <a16:creationId xmlns:a16="http://schemas.microsoft.com/office/drawing/2014/main" id="{0A7FED22-4057-4044-AD63-00DE4EA0A271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7" name="그룹">
            <a:extLst>
              <a:ext uri="{FF2B5EF4-FFF2-40B4-BE49-F238E27FC236}">
                <a16:creationId xmlns:a16="http://schemas.microsoft.com/office/drawing/2014/main" id="{13C6201D-2335-4142-9344-70A015DF4FAF}"/>
              </a:ext>
            </a:extLst>
          </p:cNvPr>
          <p:cNvGrpSpPr/>
          <p:nvPr/>
        </p:nvGrpSpPr>
        <p:grpSpPr>
          <a:xfrm>
            <a:off x="18104325" y="8594166"/>
            <a:ext cx="2179439" cy="2925693"/>
            <a:chOff x="0" y="0"/>
            <a:chExt cx="2179437" cy="2925691"/>
          </a:xfrm>
        </p:grpSpPr>
        <p:sp>
          <p:nvSpPr>
            <p:cNvPr id="38" name="직사각형">
              <a:extLst>
                <a:ext uri="{FF2B5EF4-FFF2-40B4-BE49-F238E27FC236}">
                  <a16:creationId xmlns:a16="http://schemas.microsoft.com/office/drawing/2014/main" id="{E0FC22DD-2C36-6B41-88CC-27DBAACEE21F}"/>
                </a:ext>
              </a:extLst>
            </p:cNvPr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82987" tIns="82987" rIns="82987" bIns="82987" numCol="1" anchor="ctr">
              <a:noAutofit/>
            </a:bodyPr>
            <a:lstStyle/>
            <a:p>
              <a:pPr defTabSz="1806970">
                <a:defRPr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39" name="선">
              <a:extLst>
                <a:ext uri="{FF2B5EF4-FFF2-40B4-BE49-F238E27FC236}">
                  <a16:creationId xmlns:a16="http://schemas.microsoft.com/office/drawing/2014/main" id="{0B414E0C-02C5-B847-9381-9556920BEDBD}"/>
                </a:ext>
              </a:extLst>
            </p:cNvPr>
            <p:cNvSpPr/>
            <p:nvPr/>
          </p:nvSpPr>
          <p:spPr>
            <a:xfrm flipH="1">
              <a:off x="137219" y="646224"/>
              <a:ext cx="190500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" name="선">
            <a:extLst>
              <a:ext uri="{FF2B5EF4-FFF2-40B4-BE49-F238E27FC236}">
                <a16:creationId xmlns:a16="http://schemas.microsoft.com/office/drawing/2014/main" id="{B0EAFCA2-1624-484F-8737-0690980F237B}"/>
              </a:ext>
            </a:extLst>
          </p:cNvPr>
          <p:cNvSpPr/>
          <p:nvPr/>
        </p:nvSpPr>
        <p:spPr>
          <a:xfrm>
            <a:off x="2709605" y="7485710"/>
            <a:ext cx="5316908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rgbClr val="FFC000"/>
            </a:solidFill>
          </a:ln>
        </p:spPr>
        <p:txBody>
          <a:bodyPr lIns="82987" tIns="82987" rIns="82987" bIns="82987"/>
          <a:lstStyle/>
          <a:p>
            <a:endParaRPr>
              <a:solidFill>
                <a:schemeClr val="accent6"/>
              </a:solidFill>
            </a:endParaRPr>
          </a:p>
        </p:txBody>
      </p:sp>
      <p:sp>
        <p:nvSpPr>
          <p:cNvPr id="20" name="선">
            <a:extLst>
              <a:ext uri="{FF2B5EF4-FFF2-40B4-BE49-F238E27FC236}">
                <a16:creationId xmlns:a16="http://schemas.microsoft.com/office/drawing/2014/main" id="{39FC3FCC-87A4-BE47-B740-3F9010BB6F51}"/>
              </a:ext>
            </a:extLst>
          </p:cNvPr>
          <p:cNvSpPr/>
          <p:nvPr/>
        </p:nvSpPr>
        <p:spPr>
          <a:xfrm>
            <a:off x="9622599" y="7485710"/>
            <a:ext cx="5316907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rgbClr val="FFC000"/>
            </a:solidFill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21" name="선">
            <a:extLst>
              <a:ext uri="{FF2B5EF4-FFF2-40B4-BE49-F238E27FC236}">
                <a16:creationId xmlns:a16="http://schemas.microsoft.com/office/drawing/2014/main" id="{2C226660-2D3A-CC49-809D-6C2EA22E5826}"/>
              </a:ext>
            </a:extLst>
          </p:cNvPr>
          <p:cNvSpPr/>
          <p:nvPr/>
        </p:nvSpPr>
        <p:spPr>
          <a:xfrm>
            <a:off x="16535592" y="7485710"/>
            <a:ext cx="5316907" cy="466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ln w="127000">
            <a:solidFill>
              <a:srgbClr val="FFC000"/>
            </a:solidFill>
          </a:ln>
        </p:spPr>
        <p:txBody>
          <a:bodyPr lIns="82987" tIns="82987" rIns="82987" bIns="82987"/>
          <a:lstStyle/>
          <a:p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SMO-KARE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6774439" y="3296640"/>
            <a:ext cx="10962538" cy="2876029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6"/>
                </a:solidFill>
              </a:rPr>
              <a:t>Final term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29"/>
          </p:nvPr>
        </p:nvSpPr>
        <p:spPr>
          <a:xfrm>
            <a:off x="3290998" y="8453610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TRACK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30"/>
          </p:nvPr>
        </p:nvSpPr>
        <p:spPr>
          <a:xfrm>
            <a:off x="10202041" y="8472701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SEND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31"/>
          </p:nvPr>
        </p:nvSpPr>
        <p:spPr>
          <a:xfrm>
            <a:off x="17146584" y="8357491"/>
            <a:ext cx="4094922" cy="1109246"/>
          </a:xfrm>
        </p:spPr>
        <p:txBody>
          <a:bodyPr/>
          <a:lstStyle/>
          <a:p>
            <a:pPr algn="ctr"/>
            <a:r>
              <a:rPr kumimoji="1" lang="en-US" altLang="ko-KR" sz="44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PROCESS</a:t>
            </a:r>
            <a:endParaRPr kumimoji="1" lang="ko-KR" altLang="en-US" sz="4400" dirty="0">
              <a:latin typeface="Source Sans Pro Bold" panose="020B0703030403020204" pitchFamily="34" charset="0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sz="quarter" idx="39"/>
          </p:nvPr>
        </p:nvSpPr>
        <p:spPr>
          <a:xfrm>
            <a:off x="2863243" y="9421509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TRACK your motion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collect raw-data 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with </a:t>
            </a:r>
            <a:r>
              <a:rPr kumimoji="1" lang="en-US" altLang="ko-KR" sz="3200" b="1" dirty="0" smtClean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SMART PHONE</a:t>
            </a:r>
            <a:endParaRPr kumimoji="1" lang="ko-KR" altLang="en-US" sz="3200" b="1" dirty="0">
              <a:solidFill>
                <a:schemeClr val="accent6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CFD19AB-8F6B-9E43-A6F6-82CF1A524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88" y="6355586"/>
            <a:ext cx="1657317" cy="16573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FEA32F2-BB1E-914C-9995-DB8AE0C17F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562" y="6560510"/>
            <a:ext cx="1568723" cy="156872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8E4F3F3-C739-CC42-8D35-826296FE15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555" y="6718613"/>
            <a:ext cx="1644359" cy="1294290"/>
          </a:xfrm>
          <a:prstGeom prst="rect">
            <a:avLst/>
          </a:prstGeom>
        </p:spPr>
      </p:pic>
      <p:sp>
        <p:nvSpPr>
          <p:cNvPr id="43" name="내용 개체 틀 13"/>
          <p:cNvSpPr>
            <a:spLocks noGrp="1"/>
          </p:cNvSpPr>
          <p:nvPr>
            <p:ph sz="quarter" idx="39"/>
          </p:nvPr>
        </p:nvSpPr>
        <p:spPr>
          <a:xfrm>
            <a:off x="9685741" y="9421509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SEND your data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to the phone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4" name="내용 개체 틀 13"/>
          <p:cNvSpPr>
            <a:spLocks noGrp="1"/>
          </p:cNvSpPr>
          <p:nvPr>
            <p:ph sz="quarter" idx="39"/>
          </p:nvPr>
        </p:nvSpPr>
        <p:spPr>
          <a:xfrm>
            <a:off x="16643955" y="9390487"/>
            <a:ext cx="5190622" cy="1651000"/>
          </a:xfrm>
        </p:spPr>
        <p:txBody>
          <a:bodyPr/>
          <a:lstStyle/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PROCESS raw-data</a:t>
            </a:r>
            <a:b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with a various tools</a:t>
            </a:r>
          </a:p>
          <a:p>
            <a:r>
              <a:rPr kumimoji="1" lang="en-US" altLang="ko-KR" sz="3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Obtain useful information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2572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half" idx="29"/>
          </p:nvPr>
        </p:nvSpPr>
        <p:spPr>
          <a:xfrm>
            <a:off x="3467991" y="338568"/>
            <a:ext cx="17684396" cy="3435431"/>
          </a:xfrm>
        </p:spPr>
        <p:txBody>
          <a:bodyPr/>
          <a:lstStyle/>
          <a:p>
            <a:r>
              <a:rPr lang="en-US" altLang="ko-KR" sz="19300" dirty="0" smtClean="0"/>
              <a:t>System overview</a:t>
            </a:r>
            <a:endParaRPr lang="en-US" altLang="ko-KR" sz="19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3" y="2483413"/>
            <a:ext cx="9868891" cy="986889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882" y="1862151"/>
            <a:ext cx="10490153" cy="10490153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6" name="모서리가 둥근 직사각형 5"/>
          <p:cNvSpPr/>
          <p:nvPr/>
        </p:nvSpPr>
        <p:spPr>
          <a:xfrm>
            <a:off x="1985391" y="11063832"/>
            <a:ext cx="7484794" cy="13666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Data Layer API</a:t>
            </a:r>
            <a:endParaRPr lang="ko-KR" altLang="en-US" sz="5400" dirty="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839561" y="11046007"/>
            <a:ext cx="7484794" cy="13666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Data Layer API</a:t>
            </a:r>
            <a:endParaRPr lang="ko-KR" altLang="en-US" sz="5400" dirty="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10272498" y="11258685"/>
            <a:ext cx="3744670" cy="976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75919" y="6096578"/>
            <a:ext cx="3751586" cy="202129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Wear Service</a:t>
            </a:r>
            <a:endParaRPr lang="ko-KR" altLang="en-US" sz="4400" dirty="0">
              <a:latin typeface="Source Sans Pro Black" panose="020B0803030403020204" pitchFamily="34" charset="0"/>
              <a:ea typeface="NanumGothicExtraBold" panose="020D0904000000000000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 rot="5400000">
            <a:off x="4360550" y="9102386"/>
            <a:ext cx="2382325" cy="976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446936" y="3472612"/>
            <a:ext cx="4270044" cy="13071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HOME</a:t>
            </a:r>
            <a:endParaRPr lang="ko-KR" altLang="en-US" sz="4400" dirty="0">
              <a:latin typeface="Source Sans Pro Black" panose="020B0803030403020204" pitchFamily="34" charset="0"/>
              <a:ea typeface="NanumGothicExtraBold" panose="020D09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446936" y="5146888"/>
            <a:ext cx="4270044" cy="130719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TIMELINE</a:t>
            </a:r>
            <a:endParaRPr lang="ko-KR" altLang="en-US" sz="4400" dirty="0">
              <a:latin typeface="Source Sans Pro Black" panose="020B0803030403020204" pitchFamily="34" charset="0"/>
              <a:ea typeface="NanumGothicExtraBold" panose="020D09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446936" y="6821164"/>
            <a:ext cx="4270044" cy="130719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REPORT</a:t>
            </a:r>
            <a:endParaRPr lang="ko-KR" altLang="en-US" sz="4400" dirty="0">
              <a:latin typeface="Source Sans Pro Black" panose="020B0803030403020204" pitchFamily="34" charset="0"/>
              <a:ea typeface="NanumGothicExtraBold" panose="020D09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446936" y="8559496"/>
            <a:ext cx="4270044" cy="130719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SETTING</a:t>
            </a:r>
            <a:endParaRPr lang="ko-KR" altLang="en-US" sz="4400" dirty="0">
              <a:latin typeface="Source Sans Pro Black" panose="020B0803030403020204" pitchFamily="34" charset="0"/>
              <a:ea typeface="NanumGothicExtraBold" panose="020D0904000000000000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16200000">
            <a:off x="17999714" y="10042738"/>
            <a:ext cx="1164488" cy="81238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009811" y="5365104"/>
            <a:ext cx="4270044" cy="16032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INPUT</a:t>
            </a:r>
            <a:endParaRPr lang="ko-KR" altLang="en-US" sz="4400" dirty="0">
              <a:latin typeface="Source Sans Pro Black" panose="020B0803030403020204" pitchFamily="34" charset="0"/>
              <a:ea typeface="NanumGothicExtraBold" panose="020D09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009811" y="7144590"/>
            <a:ext cx="4270044" cy="16032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</a:t>
            </a:r>
            <a:r>
              <a:rPr lang="en-US" altLang="ko-KR" sz="4000" dirty="0" smtClean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ata Service</a:t>
            </a:r>
            <a:endParaRPr lang="ko-KR" altLang="en-US" sz="4000" dirty="0">
              <a:latin typeface="Source Sans Pro Black" panose="020B0803030403020204" pitchFamily="34" charset="0"/>
              <a:ea typeface="NanumGothicExtraBold" panose="020D0904000000000000" pitchFamily="50" charset="-127"/>
            </a:endParaRPr>
          </a:p>
        </p:txBody>
      </p:sp>
      <p:cxnSp>
        <p:nvCxnSpPr>
          <p:cNvPr id="30" name="구부러진 연결선 29"/>
          <p:cNvCxnSpPr/>
          <p:nvPr/>
        </p:nvCxnSpPr>
        <p:spPr>
          <a:xfrm>
            <a:off x="7443873" y="6454079"/>
            <a:ext cx="2248767" cy="12700"/>
          </a:xfrm>
          <a:prstGeom prst="curvedConnector3">
            <a:avLst>
              <a:gd name="adj1" fmla="val 50000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/>
          <p:nvPr/>
        </p:nvCxnSpPr>
        <p:spPr>
          <a:xfrm flipV="1">
            <a:off x="7437495" y="6878070"/>
            <a:ext cx="2216578" cy="1"/>
          </a:xfrm>
          <a:prstGeom prst="curvedConnector3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flipV="1">
            <a:off x="7437495" y="7296070"/>
            <a:ext cx="2255145" cy="5988"/>
          </a:xfrm>
          <a:prstGeom prst="curvedConnector3">
            <a:avLst>
              <a:gd name="adj1" fmla="val 50000"/>
            </a:avLst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/>
          <p:nvPr/>
        </p:nvCxnSpPr>
        <p:spPr>
          <a:xfrm>
            <a:off x="7443873" y="7721112"/>
            <a:ext cx="2210200" cy="11975"/>
          </a:xfrm>
          <a:prstGeom prst="curvedConnector3">
            <a:avLst>
              <a:gd name="adj1" fmla="val 50000"/>
            </a:avLst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자유형 54"/>
          <p:cNvSpPr/>
          <p:nvPr/>
        </p:nvSpPr>
        <p:spPr>
          <a:xfrm>
            <a:off x="7827264" y="3712464"/>
            <a:ext cx="3730752" cy="1060704"/>
          </a:xfrm>
          <a:custGeom>
            <a:avLst/>
            <a:gdLst>
              <a:gd name="connsiteX0" fmla="*/ 0 w 3730752"/>
              <a:gd name="connsiteY0" fmla="*/ 1060704 h 1060704"/>
              <a:gd name="connsiteX1" fmla="*/ 3730752 w 3730752"/>
              <a:gd name="connsiteY1" fmla="*/ 0 h 1060704"/>
              <a:gd name="connsiteX2" fmla="*/ 3730752 w 3730752"/>
              <a:gd name="connsiteY2" fmla="*/ 0 h 1060704"/>
              <a:gd name="connsiteX3" fmla="*/ 3730752 w 3730752"/>
              <a:gd name="connsiteY3" fmla="*/ 0 h 106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0752" h="1060704">
                <a:moveTo>
                  <a:pt x="0" y="1060704"/>
                </a:moveTo>
                <a:lnTo>
                  <a:pt x="3730752" y="0"/>
                </a:lnTo>
                <a:lnTo>
                  <a:pt x="3730752" y="0"/>
                </a:lnTo>
                <a:lnTo>
                  <a:pt x="3730752" y="0"/>
                </a:ln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692640" y="5099199"/>
            <a:ext cx="4939223" cy="3931958"/>
          </a:xfrm>
          <a:prstGeom prst="rect">
            <a:avLst/>
          </a:prstGeom>
          <a:noFill/>
          <a:ln w="76200" cap="flat">
            <a:solidFill>
              <a:schemeClr val="accent6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2987" tIns="82987" rIns="82987" bIns="82987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8B8C8C"/>
              </a:solidFill>
              <a:effectLst/>
              <a:uFillTx/>
              <a:latin typeface="Source Sans Pro Regular"/>
              <a:ea typeface="Source Sans Pro Regular"/>
              <a:cs typeface="Source Sans Pro Regular"/>
              <a:sym typeface="Source Sans Pro Regular"/>
            </a:endParaRPr>
          </a:p>
        </p:txBody>
      </p:sp>
      <p:cxnSp>
        <p:nvCxnSpPr>
          <p:cNvPr id="64" name="구부러진 연결선 63"/>
          <p:cNvCxnSpPr>
            <a:endCxn id="11" idx="1"/>
          </p:cNvCxnSpPr>
          <p:nvPr/>
        </p:nvCxnSpPr>
        <p:spPr>
          <a:xfrm flipV="1">
            <a:off x="14631863" y="4126208"/>
            <a:ext cx="1815073" cy="1533958"/>
          </a:xfrm>
          <a:prstGeom prst="curvedConnector3">
            <a:avLst>
              <a:gd name="adj1" fmla="val 50000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구부러진 연결선 66"/>
          <p:cNvCxnSpPr/>
          <p:nvPr/>
        </p:nvCxnSpPr>
        <p:spPr>
          <a:xfrm flipV="1">
            <a:off x="14703981" y="5800483"/>
            <a:ext cx="1706748" cy="565294"/>
          </a:xfrm>
          <a:prstGeom prst="curvedConnector3">
            <a:avLst>
              <a:gd name="adj1" fmla="val 52143"/>
            </a:avLst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구부러진 연결선 69"/>
          <p:cNvCxnSpPr/>
          <p:nvPr/>
        </p:nvCxnSpPr>
        <p:spPr>
          <a:xfrm>
            <a:off x="14631863" y="7273375"/>
            <a:ext cx="1778866" cy="271722"/>
          </a:xfrm>
          <a:prstGeom prst="curvedConnector3">
            <a:avLst>
              <a:gd name="adj1" fmla="val 50000"/>
            </a:avLst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구부러진 연결선 71"/>
          <p:cNvCxnSpPr/>
          <p:nvPr/>
        </p:nvCxnSpPr>
        <p:spPr>
          <a:xfrm>
            <a:off x="14647611" y="8181971"/>
            <a:ext cx="1763118" cy="976335"/>
          </a:xfrm>
          <a:prstGeom prst="curvedConnector3">
            <a:avLst>
              <a:gd name="adj1" fmla="val 50000"/>
            </a:avLst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0877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30"/>
          </p:nvPr>
        </p:nvSpPr>
        <p:spPr>
          <a:xfrm>
            <a:off x="3026188" y="4210366"/>
            <a:ext cx="4464000" cy="1080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HOME</a:t>
            </a:r>
            <a:endParaRPr lang="en-US" altLang="ko-KR" dirty="0">
              <a:solidFill>
                <a:schemeClr val="bg1"/>
              </a:solidFill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596955" y="-1079543"/>
            <a:ext cx="12182297" cy="15543276"/>
            <a:chOff x="-934028" y="-282375"/>
            <a:chExt cx="13126028" cy="15543276"/>
          </a:xfrm>
        </p:grpSpPr>
        <p:pic>
          <p:nvPicPr>
            <p:cNvPr id="44" name="iphone6_front_w.png" descr="iphone6_front_w.png">
              <a:extLst>
                <a:ext uri="{FF2B5EF4-FFF2-40B4-BE49-F238E27FC236}">
                  <a16:creationId xmlns:a16="http://schemas.microsoft.com/office/drawing/2014/main" id="{5FB764F5-CA1E-8649-B5D0-22C1D7910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934028" y="-282375"/>
              <a:ext cx="13126028" cy="1554327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" name="SMOKARE_2019-12-09-18-21-37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2796342" y="3115524"/>
              <a:ext cx="5925627" cy="8584107"/>
            </a:xfrm>
            <a:prstGeom prst="rect">
              <a:avLst/>
            </a:prstGeom>
          </p:spPr>
        </p:pic>
      </p:grpSp>
      <p:sp>
        <p:nvSpPr>
          <p:cNvPr id="14" name="텍스트 개체 틀 13"/>
          <p:cNvSpPr>
            <a:spLocks noGrp="1"/>
          </p:cNvSpPr>
          <p:nvPr>
            <p:ph type="body" sz="half" idx="29"/>
          </p:nvPr>
        </p:nvSpPr>
        <p:spPr>
          <a:xfrm>
            <a:off x="3206177" y="47076"/>
            <a:ext cx="19125495" cy="4095611"/>
          </a:xfrm>
        </p:spPr>
        <p:txBody>
          <a:bodyPr/>
          <a:lstStyle/>
          <a:p>
            <a:r>
              <a:rPr lang="en-US" altLang="ko-KR" sz="23200" dirty="0" smtClean="0"/>
              <a:t>User scenario</a:t>
            </a:r>
            <a:endParaRPr lang="en-US" altLang="ko-KR" sz="23200" dirty="0"/>
          </a:p>
        </p:txBody>
      </p:sp>
      <p:pic>
        <p:nvPicPr>
          <p:cNvPr id="19" name="Graphic 16">
            <a:extLst>
              <a:ext uri="{FF2B5EF4-FFF2-40B4-BE49-F238E27FC236}">
                <a16:creationId xmlns:a16="http://schemas.microsoft.com/office/drawing/2014/main" id="{1AC7EC03-02B2-9B48-A3E7-B0CF0E55DD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68" y="6383591"/>
            <a:ext cx="645566" cy="296611"/>
          </a:xfrm>
          <a:prstGeom prst="rect">
            <a:avLst/>
          </a:prstGeom>
        </p:spPr>
      </p:pic>
      <p:pic>
        <p:nvPicPr>
          <p:cNvPr id="20" name="Graphic 17">
            <a:extLst>
              <a:ext uri="{FF2B5EF4-FFF2-40B4-BE49-F238E27FC236}">
                <a16:creationId xmlns:a16="http://schemas.microsoft.com/office/drawing/2014/main" id="{22384E55-DCEF-A84D-B581-0D3634AD30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70" y="7752252"/>
            <a:ext cx="645566" cy="296611"/>
          </a:xfrm>
          <a:prstGeom prst="rect">
            <a:avLst/>
          </a:prstGeom>
        </p:spPr>
      </p:pic>
      <p:pic>
        <p:nvPicPr>
          <p:cNvPr id="21" name="Graphic 18">
            <a:extLst>
              <a:ext uri="{FF2B5EF4-FFF2-40B4-BE49-F238E27FC236}">
                <a16:creationId xmlns:a16="http://schemas.microsoft.com/office/drawing/2014/main" id="{97471C5F-73E8-CD46-B50F-592B3D347F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69" y="9182063"/>
            <a:ext cx="645566" cy="296611"/>
          </a:xfrm>
          <a:prstGeom prst="rect">
            <a:avLst/>
          </a:prstGeom>
        </p:spPr>
      </p:pic>
      <p:sp>
        <p:nvSpPr>
          <p:cNvPr id="22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11748788" y="5857065"/>
            <a:ext cx="13028378" cy="1153267"/>
          </a:xfrm>
        </p:spPr>
        <p:txBody>
          <a:bodyPr/>
          <a:lstStyle/>
          <a:p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After ‘welcome page’ for 2 seconds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23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11734048" y="7323923"/>
            <a:ext cx="12298260" cy="1153267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‘Info Page‘ in which user write down info about user.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24" name="텍스트 개체 틀 7"/>
          <p:cNvSpPr>
            <a:spLocks noGrp="1"/>
          </p:cNvSpPr>
          <p:nvPr>
            <p:ph type="body" sz="quarter" idx="4294967295"/>
          </p:nvPr>
        </p:nvSpPr>
        <p:spPr>
          <a:xfrm>
            <a:off x="11748788" y="8753734"/>
            <a:ext cx="8907274" cy="1153267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This info will be used in other page.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25" name="텍스트 개체 틀 8"/>
          <p:cNvSpPr>
            <a:spLocks noGrp="1"/>
          </p:cNvSpPr>
          <p:nvPr>
            <p:ph type="body" sz="quarter" idx="4294967295"/>
          </p:nvPr>
        </p:nvSpPr>
        <p:spPr>
          <a:xfrm>
            <a:off x="10775516" y="4889801"/>
            <a:ext cx="6984000" cy="1158043"/>
          </a:xfrm>
          <a:prstGeom prst="rect">
            <a:avLst/>
          </a:prstGeom>
        </p:spPr>
        <p:txBody>
          <a:bodyPr/>
          <a:lstStyle/>
          <a:p>
            <a:r>
              <a:rPr lang="en-US" altLang="ko-KR" sz="48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First Download the app</a:t>
            </a:r>
            <a:endParaRPr lang="en-US" altLang="ko-KR" sz="48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24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30"/>
          </p:nvPr>
        </p:nvSpPr>
        <p:spPr>
          <a:xfrm>
            <a:off x="3026188" y="4210366"/>
            <a:ext cx="4464000" cy="1080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</a:rPr>
              <a:t>HOME</a:t>
            </a:r>
            <a:endParaRPr lang="en-US" altLang="ko-KR" dirty="0">
              <a:solidFill>
                <a:schemeClr val="bg1"/>
              </a:solidFill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596955" y="-1079543"/>
            <a:ext cx="12182297" cy="15543276"/>
            <a:chOff x="-596955" y="-1079543"/>
            <a:chExt cx="12182297" cy="15543276"/>
          </a:xfrm>
        </p:grpSpPr>
        <p:pic>
          <p:nvPicPr>
            <p:cNvPr id="44" name="iphone6_front_w.png" descr="iphone6_front_w.png">
              <a:extLst>
                <a:ext uri="{FF2B5EF4-FFF2-40B4-BE49-F238E27FC236}">
                  <a16:creationId xmlns:a16="http://schemas.microsoft.com/office/drawing/2014/main" id="{5FB764F5-CA1E-8649-B5D0-22C1D7910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596955" y="-1079543"/>
              <a:ext cx="12182297" cy="1554327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SMOKARE_2019-12-09-18-32-0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2885512" y="2297722"/>
              <a:ext cx="5486400" cy="8651631"/>
            </a:xfrm>
            <a:prstGeom prst="rect">
              <a:avLst/>
            </a:prstGeom>
          </p:spPr>
        </p:pic>
      </p:grpSp>
      <p:sp>
        <p:nvSpPr>
          <p:cNvPr id="14" name="텍스트 개체 틀 13"/>
          <p:cNvSpPr>
            <a:spLocks noGrp="1"/>
          </p:cNvSpPr>
          <p:nvPr>
            <p:ph type="body" sz="half" idx="29"/>
          </p:nvPr>
        </p:nvSpPr>
        <p:spPr>
          <a:xfrm>
            <a:off x="3206174" y="47076"/>
            <a:ext cx="19125496" cy="4095611"/>
          </a:xfrm>
        </p:spPr>
        <p:txBody>
          <a:bodyPr/>
          <a:lstStyle/>
          <a:p>
            <a:r>
              <a:rPr lang="en-US" altLang="ko-KR" sz="23200" dirty="0" smtClean="0"/>
              <a:t>User scenario</a:t>
            </a:r>
            <a:endParaRPr lang="en-US" altLang="ko-KR" sz="23200" dirty="0"/>
          </a:p>
        </p:txBody>
      </p:sp>
      <p:pic>
        <p:nvPicPr>
          <p:cNvPr id="9" name="Graphic 16">
            <a:extLst>
              <a:ext uri="{FF2B5EF4-FFF2-40B4-BE49-F238E27FC236}">
                <a16:creationId xmlns:a16="http://schemas.microsoft.com/office/drawing/2014/main" id="{1AC7EC03-02B2-9B48-A3E7-B0CF0E55DD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68" y="6383591"/>
            <a:ext cx="645566" cy="296611"/>
          </a:xfrm>
          <a:prstGeom prst="rect">
            <a:avLst/>
          </a:prstGeom>
        </p:spPr>
      </p:pic>
      <p:pic>
        <p:nvPicPr>
          <p:cNvPr id="10" name="Graphic 17">
            <a:extLst>
              <a:ext uri="{FF2B5EF4-FFF2-40B4-BE49-F238E27FC236}">
                <a16:creationId xmlns:a16="http://schemas.microsoft.com/office/drawing/2014/main" id="{22384E55-DCEF-A84D-B581-0D3634AD30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70" y="7752252"/>
            <a:ext cx="645566" cy="296611"/>
          </a:xfrm>
          <a:prstGeom prst="rect">
            <a:avLst/>
          </a:prstGeom>
        </p:spPr>
      </p:pic>
      <p:pic>
        <p:nvPicPr>
          <p:cNvPr id="11" name="Graphic 18">
            <a:extLst>
              <a:ext uri="{FF2B5EF4-FFF2-40B4-BE49-F238E27FC236}">
                <a16:creationId xmlns:a16="http://schemas.microsoft.com/office/drawing/2014/main" id="{97471C5F-73E8-CD46-B50F-592B3D347F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40000">
            <a:off x="10983569" y="9768216"/>
            <a:ext cx="645566" cy="296611"/>
          </a:xfrm>
          <a:prstGeom prst="rect">
            <a:avLst/>
          </a:prstGeom>
        </p:spPr>
      </p:pic>
      <p:sp>
        <p:nvSpPr>
          <p:cNvPr id="12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11748788" y="5857065"/>
            <a:ext cx="13028378" cy="1153267"/>
          </a:xfrm>
        </p:spPr>
        <p:txBody>
          <a:bodyPr/>
          <a:lstStyle/>
          <a:p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HOME tab in the bottom, would be main page of app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13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11734048" y="7323923"/>
            <a:ext cx="12298260" cy="1153267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User can add their own smoking information with the button</a:t>
            </a:r>
            <a:endParaRPr lang="en-US" altLang="ko-KR" sz="40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16" name="텍스트 개체 틀 7"/>
          <p:cNvSpPr>
            <a:spLocks noGrp="1"/>
          </p:cNvSpPr>
          <p:nvPr>
            <p:ph type="body" sz="quarter" idx="4294967295"/>
          </p:nvPr>
        </p:nvSpPr>
        <p:spPr>
          <a:xfrm>
            <a:off x="11748788" y="9339887"/>
            <a:ext cx="12635212" cy="1153267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Below, there are several information about:</a:t>
            </a:r>
          </a:p>
          <a:p>
            <a:pPr marL="0" indent="0">
              <a:buNone/>
            </a:pPr>
            <a:r>
              <a:rPr lang="en-US" altLang="ko-KR" sz="4000" dirty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</a:t>
            </a:r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Today‘s total cigarettes/This week’s total cigarettes,</a:t>
            </a:r>
          </a:p>
          <a:p>
            <a:pPr marL="0" indent="0">
              <a:buNone/>
            </a:pPr>
            <a:r>
              <a:rPr lang="en-US" altLang="ko-KR" sz="40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 And the time since the last smoking</a:t>
            </a:r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4294967295"/>
          </p:nvPr>
        </p:nvSpPr>
        <p:spPr>
          <a:xfrm>
            <a:off x="10775516" y="4889801"/>
            <a:ext cx="6984000" cy="1158043"/>
          </a:xfrm>
          <a:prstGeom prst="rect">
            <a:avLst/>
          </a:prstGeom>
        </p:spPr>
        <p:txBody>
          <a:bodyPr/>
          <a:lstStyle/>
          <a:p>
            <a:r>
              <a:rPr lang="en-US" altLang="ko-KR" sz="4800" dirty="0" smtClean="0">
                <a:latin typeface="Source Sans Pro Bold" panose="020B0703030403020204" pitchFamily="34" charset="0"/>
                <a:ea typeface="Source Sans Pro Bold" panose="020B0703030403020204" pitchFamily="34" charset="0"/>
              </a:rPr>
              <a:t>Main PAGE</a:t>
            </a:r>
            <a:endParaRPr lang="en-US" altLang="ko-KR" sz="4800" dirty="0">
              <a:latin typeface="Source Sans Pro Bold" panose="020B0703030403020204" pitchFamily="34" charset="0"/>
              <a:ea typeface="Source Sans Pro Bold" panose="020B07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59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Point_origianl">
      <a:dk1>
        <a:srgbClr val="535353"/>
      </a:dk1>
      <a:lt1>
        <a:srgbClr val="FFFFFF"/>
      </a:lt1>
      <a:dk2>
        <a:srgbClr val="8B8C8C"/>
      </a:dk2>
      <a:lt2>
        <a:srgbClr val="EDEDED"/>
      </a:lt2>
      <a:accent1>
        <a:srgbClr val="0B45C9"/>
      </a:accent1>
      <a:accent2>
        <a:srgbClr val="CCCCFF"/>
      </a:accent2>
      <a:accent3>
        <a:srgbClr val="9999FE"/>
      </a:accent3>
      <a:accent4>
        <a:srgbClr val="6565FF"/>
      </a:accent4>
      <a:accent5>
        <a:srgbClr val="0000BF"/>
      </a:accent5>
      <a:accent6>
        <a:srgbClr val="FFC000"/>
      </a:accent6>
      <a:hlink>
        <a:srgbClr val="FBD5B5"/>
      </a:hlink>
      <a:folHlink>
        <a:srgbClr val="B7DDE8"/>
      </a:folHlink>
    </a:clrScheme>
    <a:fontScheme name="Point_En">
      <a:majorFont>
        <a:latin typeface="Lato Hairline"/>
        <a:ea typeface="Source Sans Pro"/>
        <a:cs typeface="KoPub돋움체_Pro Light"/>
      </a:majorFont>
      <a:minorFont>
        <a:latin typeface="Source Sans Pro"/>
        <a:ea typeface="Source Sans Pro"/>
        <a:cs typeface="Lato Hairline"/>
      </a:minorFont>
    </a:fontScheme>
    <a:fmtScheme name="1_Office 테마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B45C9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B8C8C"/>
            </a:solidFill>
            <a:effectLst/>
            <a:uFillTx/>
            <a:latin typeface="Source Sans Pro Regular"/>
            <a:ea typeface="Source Sans Pro Regular"/>
            <a:cs typeface="Source Sans Pro Regular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B45C9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B8C8C"/>
            </a:solidFill>
            <a:effectLst/>
            <a:uFillTx/>
            <a:latin typeface="Source Sans Pro Regular"/>
            <a:ea typeface="Source Sans Pro Regular"/>
            <a:cs typeface="Source Sans Pro Regular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Office 테마">
      <a:majorFont>
        <a:latin typeface="KoPub돋움체_Pro Light"/>
        <a:ea typeface="KoPub돋움체_Pro Light"/>
        <a:cs typeface="KoPub돋움체_Pro Light"/>
      </a:majorFont>
      <a:minorFont>
        <a:latin typeface="Lato Hairline"/>
        <a:ea typeface="Lato Hairline"/>
        <a:cs typeface="Lato Hairline"/>
      </a:minorFont>
    </a:fontScheme>
    <a:fmtScheme name="1_Office 테마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B45C9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B8C8C"/>
            </a:solidFill>
            <a:effectLst/>
            <a:uFillTx/>
            <a:latin typeface="Source Sans Pro Regular"/>
            <a:ea typeface="Source Sans Pro Regular"/>
            <a:cs typeface="Source Sans Pro Regular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B45C9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2987" tIns="82987" rIns="82987" bIns="82987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B8C8C"/>
            </a:solidFill>
            <a:effectLst/>
            <a:uFillTx/>
            <a:latin typeface="Source Sans Pro Regular"/>
            <a:ea typeface="Source Sans Pro Regular"/>
            <a:cs typeface="Source Sans Pro Regular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842</Words>
  <Application>Microsoft Office PowerPoint</Application>
  <PresentationFormat>사용자 지정</PresentationFormat>
  <Paragraphs>216</Paragraphs>
  <Slides>25</Slides>
  <Notes>9</Notes>
  <HiddenSlides>0</HiddenSlides>
  <MMClips>6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3" baseType="lpstr">
      <vt:lpstr>210 앱굴림 B</vt:lpstr>
      <vt:lpstr>KoPub돋움체_Pro Light</vt:lpstr>
      <vt:lpstr>KoPub돋움체_Pro Medium</vt:lpstr>
      <vt:lpstr>NanumGothicExtraBold</vt:lpstr>
      <vt:lpstr>SpoqaHanSans-Regular</vt:lpstr>
      <vt:lpstr>맑은 고딕</vt:lpstr>
      <vt:lpstr>Arial</vt:lpstr>
      <vt:lpstr>Lato</vt:lpstr>
      <vt:lpstr>Lato Hairline</vt:lpstr>
      <vt:lpstr>Quentin</vt:lpstr>
      <vt:lpstr>Raleway</vt:lpstr>
      <vt:lpstr>Source Sans Pro</vt:lpstr>
      <vt:lpstr>Source Sans Pro Black</vt:lpstr>
      <vt:lpstr>Source Sans Pro Bold</vt:lpstr>
      <vt:lpstr>Source Sans Pro Regular</vt:lpstr>
      <vt:lpstr>Source Sans Pro SemiBold</vt:lpstr>
      <vt:lpstr>Wingdings</vt:lpstr>
      <vt:lpstr>1_Office 테마</vt:lpstr>
      <vt:lpstr>SMO-KARE</vt:lpstr>
      <vt:lpstr>PowerPoint 프레젠테이션</vt:lpstr>
      <vt:lpstr>SMO-KARE</vt:lpstr>
      <vt:lpstr>SMO-KARE</vt:lpstr>
      <vt:lpstr>SMO-KARE</vt:lpstr>
      <vt:lpstr>SMO-KARE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KEY challenges  &amp; solutions </vt:lpstr>
      <vt:lpstr>KEY challenges &amp; solutions </vt:lpstr>
      <vt:lpstr>KEY challenges &amp; solutions </vt:lpstr>
      <vt:lpstr>KEY challenges &amp; solutions </vt:lpstr>
      <vt:lpstr>KEY challenges &amp; solutions </vt:lpstr>
      <vt:lpstr>KEY challenges &amp; solutions </vt:lpstr>
      <vt:lpstr>SUCCESS CRITERIA</vt:lpstr>
      <vt:lpstr>Demonstration &amp; Verification</vt:lpstr>
      <vt:lpstr>Demonstration &amp; Verification</vt:lpstr>
      <vt:lpstr>Timeline</vt:lpstr>
      <vt:lpstr>Contributions</vt:lpstr>
      <vt:lpstr>Lessons Learnt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Ana Park</dc:creator>
  <cp:lastModifiedBy>kw3753@outlook.kr</cp:lastModifiedBy>
  <cp:revision>132</cp:revision>
  <dcterms:modified xsi:type="dcterms:W3CDTF">2019-12-09T14:53:32Z</dcterms:modified>
</cp:coreProperties>
</file>